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62" r:id="rId2"/>
    <p:sldId id="256" r:id="rId3"/>
    <p:sldId id="269" r:id="rId4"/>
    <p:sldId id="268" r:id="rId5"/>
    <p:sldId id="272" r:id="rId6"/>
    <p:sldId id="273" r:id="rId7"/>
    <p:sldId id="257" r:id="rId8"/>
    <p:sldId id="258" r:id="rId9"/>
    <p:sldId id="259" r:id="rId10"/>
    <p:sldId id="260" r:id="rId11"/>
    <p:sldId id="285" r:id="rId12"/>
    <p:sldId id="286" r:id="rId13"/>
    <p:sldId id="287" r:id="rId14"/>
    <p:sldId id="288" r:id="rId15"/>
    <p:sldId id="282" r:id="rId16"/>
    <p:sldId id="274" r:id="rId17"/>
    <p:sldId id="290" r:id="rId18"/>
    <p:sldId id="275" r:id="rId19"/>
    <p:sldId id="277" r:id="rId20"/>
    <p:sldId id="283" r:id="rId21"/>
    <p:sldId id="284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'YIELD &amp; WUE'!$BN$24</c:f>
              <c:strCache>
                <c:ptCount val="1"/>
                <c:pt idx="0">
                  <c:v>Mean Yield (lb/acre)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B23-4883-A852-2CEF48D272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B23-4883-A852-2CEF48D272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8B23-4883-A852-2CEF48D272FC}"/>
              </c:ext>
            </c:extLst>
          </c:dPt>
          <c:cat>
            <c:strRef>
              <c:f>'YIELD &amp; WUE'!$BM$25:$BM$27</c:f>
              <c:strCache>
                <c:ptCount val="3"/>
                <c:pt idx="0">
                  <c:v>Furrow</c:v>
                </c:pt>
                <c:pt idx="1">
                  <c:v>Drip-plastic</c:v>
                </c:pt>
                <c:pt idx="2">
                  <c:v>Drip-bare</c:v>
                </c:pt>
              </c:strCache>
            </c:strRef>
          </c:cat>
          <c:val>
            <c:numRef>
              <c:f>'YIELD &amp; WUE'!$BN$25:$BN$27</c:f>
              <c:numCache>
                <c:formatCode>0</c:formatCode>
                <c:ptCount val="3"/>
                <c:pt idx="0">
                  <c:v>58000.684499999996</c:v>
                </c:pt>
                <c:pt idx="1">
                  <c:v>62603.234099999994</c:v>
                </c:pt>
                <c:pt idx="2">
                  <c:v>58830.829199999986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0-4C7D-AD56-782CA1EC8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367816"/>
        <c:axId val="1"/>
      </c:barChart>
      <c:catAx>
        <c:axId val="29936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39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/>
                  <a:t>lb / acre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299367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999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s-MX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5FE2-C922-48DC-BCAF-70A9CEBD9B2A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06FB-98F4-4699-A513-F9E3C8A157B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5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D2C4BE-01F0-4A66-A144-940B06DAE95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092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D84690A-A478-403F-8ECA-02A0505A6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600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738" indent="-2317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19FAC0-A8BB-4012-BA29-2992DA339AE6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1B2EA6D-C2B0-42F1-B9A1-3076B61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31D83F1-5A8F-4963-A479-8C72A3A28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5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40E0ECA-CC86-4497-B3C2-8D39023C1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429E6D-CFF8-458D-AF02-78E605FA1879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D630EC-5078-43E1-98EB-2A0BEF2B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A498886-E1C3-4DBA-A275-E4C7AA83A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We wanted to work with commercial growers and conduct a similar experiment in a commercial field and at the research station.  We wanted to evaluate were production and water used with SDI and furrow irrigation.</a:t>
            </a:r>
          </a:p>
        </p:txBody>
      </p:sp>
    </p:spTree>
    <p:extLst>
      <p:ext uri="{BB962C8B-B14F-4D97-AF65-F5344CB8AC3E}">
        <p14:creationId xmlns:p14="http://schemas.microsoft.com/office/powerpoint/2010/main" val="9564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3C93C8F-4AF8-4D78-B29D-B894041FD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690AD2-87F1-4B25-8CD2-89E0656B032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8C415B-BB54-4738-A291-6648927B8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DD03059-6812-4F57-B569-CD00DAC9A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</a:rPr>
              <a:t>SDI onion yields were nearly double furrow yields and triple dry-land yields.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Piruvic acid in an indicator of onion pungency or how hot it is.  </a:t>
            </a:r>
          </a:p>
          <a:p>
            <a:r>
              <a:rPr lang="en-US" altLang="en-US" sz="1800">
                <a:latin typeface="Times New Roman" panose="02020603050405020304" pitchFamily="18" charset="0"/>
              </a:rPr>
              <a:t>Sweet onions should have low pungency.  In south Texas we grow mainly short day sweet onions with pungencies levels of the range less than 3.5.</a:t>
            </a:r>
          </a:p>
        </p:txBody>
      </p:sp>
    </p:spTree>
    <p:extLst>
      <p:ext uri="{BB962C8B-B14F-4D97-AF65-F5344CB8AC3E}">
        <p14:creationId xmlns:p14="http://schemas.microsoft.com/office/powerpoint/2010/main" val="370561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6BDC715-90B6-4D4E-85D2-134EA23A8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959298-47E6-456C-A14A-4CAFCB448D1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36F12A3-B940-4273-9A71-E922CAE62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C819A0F-6773-4F29-8783-59F3C00D2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5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21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59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97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6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0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72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88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63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5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8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61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98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05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17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9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03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61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951FD0-7E5F-4189-B02A-8D6FCFC76D6F}" type="datetimeFigureOut">
              <a:rPr lang="es-MX" smtClean="0"/>
              <a:t>08/03/2018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8D36-D962-4138-B1FC-4E2748DC8FB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50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outhtexasweather.tamu.edu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cygrowers.com/produc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500" y="997278"/>
            <a:ext cx="10839450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4400" b="1" dirty="0"/>
              <a:t>A</a:t>
            </a:r>
            <a:r>
              <a:rPr kumimoji="0" lang="es-MX" altLang="en-US" sz="4400" b="1" dirty="0" err="1"/>
              <a:t>dvances</a:t>
            </a:r>
            <a:r>
              <a:rPr kumimoji="0" lang="es-MX" altLang="en-US" sz="4400" b="1" dirty="0"/>
              <a:t> in Valley Vegetable </a:t>
            </a:r>
            <a:r>
              <a:rPr kumimoji="0" lang="es-MX" altLang="en-US" sz="4400" b="1" dirty="0" err="1"/>
              <a:t>Production</a:t>
            </a:r>
            <a:r>
              <a:rPr kumimoji="0" lang="es-MX" altLang="en-US" sz="4400" b="1" dirty="0"/>
              <a:t> and </a:t>
            </a:r>
            <a:r>
              <a:rPr kumimoji="0" lang="es-MX" altLang="en-US" sz="4400" b="1" dirty="0" err="1"/>
              <a:t>Irrigation</a:t>
            </a:r>
            <a:endParaRPr kumimoji="0" lang="es-MX" altLang="en-US" sz="44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79677" y="3429000"/>
            <a:ext cx="74771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600" b="1" dirty="0">
                <a:solidFill>
                  <a:srgbClr val="FFFF00"/>
                </a:solidFill>
              </a:rPr>
              <a:t>Juan Enciso, P.E. Ph.D.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600" b="1" dirty="0">
                <a:solidFill>
                  <a:srgbClr val="FFFF00"/>
                </a:solidFill>
              </a:rPr>
              <a:t>Catherine Simpson, Ph.D.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en-US" altLang="en-US" sz="3600" b="1" dirty="0">
                <a:solidFill>
                  <a:srgbClr val="FFFF00"/>
                </a:solidFill>
              </a:rPr>
              <a:t>Carlos Avila, Ph.D.    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en-US" altLang="en-US" sz="3600" b="1" dirty="0" err="1">
                <a:solidFill>
                  <a:srgbClr val="FFFF00"/>
                </a:solidFill>
              </a:rPr>
              <a:t>Sheren</a:t>
            </a:r>
            <a:r>
              <a:rPr kumimoji="0" lang="en-US" altLang="en-US" sz="3600" b="1" dirty="0">
                <a:solidFill>
                  <a:srgbClr val="FFFF00"/>
                </a:solidFill>
              </a:rPr>
              <a:t> </a:t>
            </a:r>
            <a:r>
              <a:rPr kumimoji="0" lang="en-US" altLang="en-US" sz="3600" b="1" dirty="0" err="1">
                <a:solidFill>
                  <a:srgbClr val="FFFF00"/>
                </a:solidFill>
              </a:rPr>
              <a:t>Elsayed</a:t>
            </a:r>
            <a:r>
              <a:rPr kumimoji="0" lang="en-US" altLang="en-US" sz="3600" b="1" dirty="0">
                <a:solidFill>
                  <a:srgbClr val="FFFF00"/>
                </a:solidFill>
              </a:rPr>
              <a:t> Farag, Ph.D.  </a:t>
            </a:r>
          </a:p>
        </p:txBody>
      </p:sp>
      <p:pic>
        <p:nvPicPr>
          <p:cNvPr id="4100" name="Picture 5" descr="https://agrilife-cdn.tamu.edu/images/logos/agri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" y="6076436"/>
            <a:ext cx="2409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736251" y="6469578"/>
            <a:ext cx="5449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 b="1" i="1" dirty="0">
                <a:solidFill>
                  <a:srgbClr val="580000"/>
                </a:solidFill>
              </a:rPr>
              <a:t>Texas </a:t>
            </a:r>
            <a:r>
              <a:rPr kumimoji="0" lang="en-US" altLang="en-US" sz="1400" b="1" i="1" dirty="0" err="1">
                <a:solidFill>
                  <a:srgbClr val="580000"/>
                </a:solidFill>
              </a:rPr>
              <a:t>AgriLife</a:t>
            </a:r>
            <a:r>
              <a:rPr kumimoji="0" lang="en-US" altLang="en-US" sz="1400" b="1" i="1" dirty="0">
                <a:solidFill>
                  <a:srgbClr val="580000"/>
                </a:solidFill>
              </a:rPr>
              <a:t> Research and Extension Center , Weslaco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10352077" y="6054079"/>
            <a:ext cx="18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 i="1" dirty="0">
                <a:solidFill>
                  <a:srgbClr val="FFFF00"/>
                </a:solidFill>
              </a:rPr>
              <a:t>March, 2018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144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85FC1-8D8B-4C51-92D4-E1B01163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1" y="1633846"/>
            <a:ext cx="6924985" cy="477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2D637-5448-4353-8431-BC3F350D098A}"/>
              </a:ext>
            </a:extLst>
          </p:cNvPr>
          <p:cNvSpPr/>
          <p:nvPr/>
        </p:nvSpPr>
        <p:spPr>
          <a:xfrm>
            <a:off x="7607920" y="1580755"/>
            <a:ext cx="38792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$266 to $289 per 1000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sqft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Harvesting and Packing account of 62% of the total cost.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Production costs 34.7%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cost 3.7%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2867BD-E0A2-4FB0-9A71-37F8B175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2" y="307754"/>
            <a:ext cx="10745787" cy="15070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TOMATO PRODUCTION ON NET HOUSES</a:t>
            </a:r>
            <a:endParaRPr lang="es-MX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watermark1">
            <a:extLst>
              <a:ext uri="{FF2B5EF4-FFF2-40B4-BE49-F238E27FC236}">
                <a16:creationId xmlns:a16="http://schemas.microsoft.com/office/drawing/2014/main" id="{01C93B1D-5CF6-47B8-AC27-29B917A4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1844676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watchdog">
            <a:extLst>
              <a:ext uri="{FF2B5EF4-FFF2-40B4-BE49-F238E27FC236}">
                <a16:creationId xmlns:a16="http://schemas.microsoft.com/office/drawing/2014/main" id="{7A175D99-833B-4CE1-8673-C3B96941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330982"/>
            <a:ext cx="37623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Saultz La Feria ADI rain gage &amp; logger">
            <a:extLst>
              <a:ext uri="{FF2B5EF4-FFF2-40B4-BE49-F238E27FC236}">
                <a16:creationId xmlns:a16="http://schemas.microsoft.com/office/drawing/2014/main" id="{3C882B64-4D41-4C16-9140-0DFA39CB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4292600"/>
            <a:ext cx="2232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>
            <a:extLst>
              <a:ext uri="{FF2B5EF4-FFF2-40B4-BE49-F238E27FC236}">
                <a16:creationId xmlns:a16="http://schemas.microsoft.com/office/drawing/2014/main" id="{52814BB2-73B5-4C21-8549-F5A12409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06" y="1338770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Probe   $35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8F101185-2FC6-4F98-8E52-0BDCD2CAB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148" y="1740208"/>
            <a:ext cx="4319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Datalogger:   $300 each</a:t>
            </a:r>
          </a:p>
        </p:txBody>
      </p:sp>
      <p:sp>
        <p:nvSpPr>
          <p:cNvPr id="8200" name="Line 10">
            <a:extLst>
              <a:ext uri="{FF2B5EF4-FFF2-40B4-BE49-F238E27FC236}">
                <a16:creationId xmlns:a16="http://schemas.microsoft.com/office/drawing/2014/main" id="{9ECD1629-DAB2-4D2E-87D7-91B69F49A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820" y="2259321"/>
            <a:ext cx="1685925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01" name="Line 11">
            <a:extLst>
              <a:ext uri="{FF2B5EF4-FFF2-40B4-BE49-F238E27FC236}">
                <a16:creationId xmlns:a16="http://schemas.microsoft.com/office/drawing/2014/main" id="{E5E9A110-F719-4623-AC48-4B115FA21B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5725" y="2133601"/>
            <a:ext cx="12954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02" name="Text Box 12">
            <a:extLst>
              <a:ext uri="{FF2B5EF4-FFF2-40B4-BE49-F238E27FC236}">
                <a16:creationId xmlns:a16="http://schemas.microsoft.com/office/drawing/2014/main" id="{020BF1CF-CD9F-403F-BBBA-5D3A2A90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7" y="5809080"/>
            <a:ext cx="324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Software: $250</a:t>
            </a:r>
          </a:p>
        </p:txBody>
      </p:sp>
      <p:sp>
        <p:nvSpPr>
          <p:cNvPr id="8203" name="Text Box 13">
            <a:extLst>
              <a:ext uri="{FF2B5EF4-FFF2-40B4-BE49-F238E27FC236}">
                <a16:creationId xmlns:a16="http://schemas.microsoft.com/office/drawing/2014/main" id="{F0C07890-A066-437F-8C86-424B384D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7" y="4344348"/>
            <a:ext cx="2808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Rain gauge   $150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F3AFF0-5C75-423D-8CD3-0DDA9936849E}"/>
              </a:ext>
            </a:extLst>
          </p:cNvPr>
          <p:cNvSpPr txBox="1">
            <a:spLocks/>
          </p:cNvSpPr>
          <p:nvPr/>
        </p:nvSpPr>
        <p:spPr>
          <a:xfrm>
            <a:off x="331107" y="355068"/>
            <a:ext cx="8222342" cy="6396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Open Field: irrigation monitoring</a:t>
            </a:r>
            <a:endParaRPr lang="es-MX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0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CD65BEC-45A2-4861-BECE-6F891BE9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6" y="342453"/>
            <a:ext cx="9404723" cy="140053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What seems to work well</a:t>
            </a:r>
          </a:p>
        </p:txBody>
      </p:sp>
      <p:pic>
        <p:nvPicPr>
          <p:cNvPr id="34819" name="Picture 3" descr="C:\Documents and Settings\juan.enciso\My Documents\Publications\Fact sheets\Irrigation scheduling\Fig-3.jpg">
            <a:extLst>
              <a:ext uri="{FF2B5EF4-FFF2-40B4-BE49-F238E27FC236}">
                <a16:creationId xmlns:a16="http://schemas.microsoft.com/office/drawing/2014/main" id="{2B1EED99-5B3A-4A3E-AABB-F1BE9242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Fig-12">
            <a:extLst>
              <a:ext uri="{FF2B5EF4-FFF2-40B4-BE49-F238E27FC236}">
                <a16:creationId xmlns:a16="http://schemas.microsoft.com/office/drawing/2014/main" id="{7A18662E-8F6F-4A7D-9D4A-622A3CDD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1"/>
            <a:ext cx="3200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ctl00_ContentPlaceHolder1_DataList5_ctl00_ProductImageUrlLabel" descr="23">
            <a:extLst>
              <a:ext uri="{FF2B5EF4-FFF2-40B4-BE49-F238E27FC236}">
                <a16:creationId xmlns:a16="http://schemas.microsoft.com/office/drawing/2014/main" id="{DCA97D05-6FA2-4906-8EBF-62D3EE0B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343400"/>
            <a:ext cx="3649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>
            <a:extLst>
              <a:ext uri="{FF2B5EF4-FFF2-40B4-BE49-F238E27FC236}">
                <a16:creationId xmlns:a16="http://schemas.microsoft.com/office/drawing/2014/main" id="{5C044E32-2AFB-435F-BB57-7B02DD7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>
            <a:fillRect/>
          </a:stretch>
        </p:blipFill>
        <p:spPr bwMode="auto">
          <a:xfrm>
            <a:off x="1524001" y="4419600"/>
            <a:ext cx="3910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A022D6CB-0C31-48FD-A510-E317377B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95801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7">
            <a:extLst>
              <a:ext uri="{FF2B5EF4-FFF2-40B4-BE49-F238E27FC236}">
                <a16:creationId xmlns:a16="http://schemas.microsoft.com/office/drawing/2014/main" id="{70E0DC2B-D1FE-42F0-B10E-1C6B5801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352801"/>
            <a:ext cx="200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gauge</a:t>
            </a:r>
          </a:p>
        </p:txBody>
      </p:sp>
      <p:sp>
        <p:nvSpPr>
          <p:cNvPr id="34825" name="Text Box 17">
            <a:extLst>
              <a:ext uri="{FF2B5EF4-FFF2-40B4-BE49-F238E27FC236}">
                <a16:creationId xmlns:a16="http://schemas.microsoft.com/office/drawing/2014/main" id="{721F1314-C630-43BD-9EF7-F8E413F07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86201"/>
            <a:ext cx="154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Watermark</a:t>
            </a:r>
          </a:p>
        </p:txBody>
      </p:sp>
      <p:sp>
        <p:nvSpPr>
          <p:cNvPr id="34826" name="Text Box 17">
            <a:extLst>
              <a:ext uri="{FF2B5EF4-FFF2-40B4-BE49-F238E27FC236}">
                <a16:creationId xmlns:a16="http://schemas.microsoft.com/office/drawing/2014/main" id="{3401627E-6573-4F78-9286-6F10B40C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38601"/>
            <a:ext cx="227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Acclima</a:t>
            </a:r>
            <a:r>
              <a:rPr lang="en-US" altLang="en-US" sz="2400" dirty="0">
                <a:latin typeface="Arial" panose="020B0604020202020204" pitchFamily="34" charset="0"/>
              </a:rPr>
              <a:t> sensor</a:t>
            </a:r>
          </a:p>
        </p:txBody>
      </p:sp>
      <p:sp>
        <p:nvSpPr>
          <p:cNvPr id="34827" name="Text Box 17">
            <a:extLst>
              <a:ext uri="{FF2B5EF4-FFF2-40B4-BE49-F238E27FC236}">
                <a16:creationId xmlns:a16="http://schemas.microsoft.com/office/drawing/2014/main" id="{76A9EEAD-3CB8-4CFB-A829-F189F7AE1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6" y="4038601"/>
            <a:ext cx="160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ThetaProbe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6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9">
            <a:extLst>
              <a:ext uri="{FF2B5EF4-FFF2-40B4-BE49-F238E27FC236}">
                <a16:creationId xmlns:a16="http://schemas.microsoft.com/office/drawing/2014/main" id="{0F2A05CE-F9BB-4AF6-80A7-F2247D6AB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702" y="706494"/>
            <a:ext cx="9127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 depth and read threshold</a:t>
            </a:r>
            <a:endParaRPr lang="en-US" alt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10" descr="DSCN1470">
            <a:extLst>
              <a:ext uri="{FF2B5EF4-FFF2-40B4-BE49-F238E27FC236}">
                <a16:creationId xmlns:a16="http://schemas.microsoft.com/office/drawing/2014/main" id="{57196BB1-2643-40F3-9056-365237FF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1566864"/>
            <a:ext cx="31527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1" descr="watermark">
            <a:extLst>
              <a:ext uri="{FF2B5EF4-FFF2-40B4-BE49-F238E27FC236}">
                <a16:creationId xmlns:a16="http://schemas.microsoft.com/office/drawing/2014/main" id="{D5C00B82-599D-442C-BC90-315FCA8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EAC488-E0BD-4550-9F52-88283EC8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059" y="4838869"/>
            <a:ext cx="52622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 vegetables with water mark sensors </a:t>
            </a:r>
          </a:p>
          <a:p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installed at 12 inches trigger irrigation at</a:t>
            </a:r>
          </a:p>
          <a:p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en-US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1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BFAD24D1-9599-4619-B0AE-704B8BAD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68" y="867237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in soil the soil as  volumetric soil water content can be estimated using soil water sensors. </a:t>
            </a: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0621624A-D9F1-4FDB-804E-6A0BC3C3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59" y="1543385"/>
            <a:ext cx="35988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9">
            <a:extLst>
              <a:ext uri="{FF2B5EF4-FFF2-40B4-BE49-F238E27FC236}">
                <a16:creationId xmlns:a16="http://schemas.microsoft.com/office/drawing/2014/main" id="{23642FE0-B8FB-4B0E-A031-C4BB0BF1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95" y="3141997"/>
            <a:ext cx="42672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04E8525-A77F-453D-871F-57E855B1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759" y="2126334"/>
            <a:ext cx="4531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321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vegetables with water mark sensors </a:t>
            </a:r>
          </a:p>
          <a:p>
            <a:pPr algn="just"/>
            <a:r>
              <a:rPr lang="en-US" alt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at 12 inches trigger irrigation at 30 </a:t>
            </a:r>
            <a:r>
              <a:rPr lang="en-US" altLang="es-MX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en-US" altLang="es-MX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in citrus  60 </a:t>
            </a:r>
            <a:r>
              <a:rPr lang="en-US" altLang="es-MX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endParaRPr lang="en-US" altLang="es-MX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7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A9DEC239-E0CB-40D8-AEF1-38F1207A1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1373189"/>
            <a:ext cx="0" cy="301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C4322814-7944-42F7-8C5B-262F54AAF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4" y="4406900"/>
            <a:ext cx="51958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E0A68171-BDDA-4979-8C27-E45AC772F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4" y="1997075"/>
            <a:ext cx="5108575" cy="0"/>
          </a:xfrm>
          <a:prstGeom prst="line">
            <a:avLst/>
          </a:prstGeom>
          <a:noFill/>
          <a:ln w="12700" cap="sq">
            <a:solidFill>
              <a:srgbClr val="99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893" name="Freeform 6">
            <a:extLst>
              <a:ext uri="{FF2B5EF4-FFF2-40B4-BE49-F238E27FC236}">
                <a16:creationId xmlns:a16="http://schemas.microsoft.com/office/drawing/2014/main" id="{0539CE98-364C-4D75-B313-516835F15FE1}"/>
              </a:ext>
            </a:extLst>
          </p:cNvPr>
          <p:cNvSpPr>
            <a:spLocks/>
          </p:cNvSpPr>
          <p:nvPr/>
        </p:nvSpPr>
        <p:spPr bwMode="auto">
          <a:xfrm>
            <a:off x="4295776" y="1674813"/>
            <a:ext cx="4760913" cy="1338262"/>
          </a:xfrm>
          <a:custGeom>
            <a:avLst/>
            <a:gdLst>
              <a:gd name="T0" fmla="*/ 0 w 2999"/>
              <a:gd name="T1" fmla="*/ 2147483647 h 843"/>
              <a:gd name="T2" fmla="*/ 2147483647 w 2999"/>
              <a:gd name="T3" fmla="*/ 2147483647 h 843"/>
              <a:gd name="T4" fmla="*/ 2147483647 w 2999"/>
              <a:gd name="T5" fmla="*/ 2147483647 h 843"/>
              <a:gd name="T6" fmla="*/ 2147483647 w 2999"/>
              <a:gd name="T7" fmla="*/ 2147483647 h 843"/>
              <a:gd name="T8" fmla="*/ 2147483647 w 2999"/>
              <a:gd name="T9" fmla="*/ 2147483647 h 843"/>
              <a:gd name="T10" fmla="*/ 2147483647 w 2999"/>
              <a:gd name="T11" fmla="*/ 2147483647 h 843"/>
              <a:gd name="T12" fmla="*/ 2147483647 w 2999"/>
              <a:gd name="T13" fmla="*/ 2147483647 h 843"/>
              <a:gd name="T14" fmla="*/ 2147483647 w 2999"/>
              <a:gd name="T15" fmla="*/ 2147483647 h 843"/>
              <a:gd name="T16" fmla="*/ 2147483647 w 2999"/>
              <a:gd name="T17" fmla="*/ 2147483647 h 843"/>
              <a:gd name="T18" fmla="*/ 2147483647 w 2999"/>
              <a:gd name="T19" fmla="*/ 2147483647 h 843"/>
              <a:gd name="T20" fmla="*/ 2147483647 w 2999"/>
              <a:gd name="T21" fmla="*/ 2147483647 h 843"/>
              <a:gd name="T22" fmla="*/ 2147483647 w 2999"/>
              <a:gd name="T23" fmla="*/ 2147483647 h 843"/>
              <a:gd name="T24" fmla="*/ 2147483647 w 2999"/>
              <a:gd name="T25" fmla="*/ 2147483647 h 843"/>
              <a:gd name="T26" fmla="*/ 2147483647 w 2999"/>
              <a:gd name="T27" fmla="*/ 2147483647 h 843"/>
              <a:gd name="T28" fmla="*/ 2147483647 w 2999"/>
              <a:gd name="T29" fmla="*/ 2147483647 h 843"/>
              <a:gd name="T30" fmla="*/ 2147483647 w 2999"/>
              <a:gd name="T31" fmla="*/ 2147483647 h 843"/>
              <a:gd name="T32" fmla="*/ 2147483647 w 2999"/>
              <a:gd name="T33" fmla="*/ 2147483647 h 843"/>
              <a:gd name="T34" fmla="*/ 2147483647 w 2999"/>
              <a:gd name="T35" fmla="*/ 2147483647 h 843"/>
              <a:gd name="T36" fmla="*/ 2147483647 w 2999"/>
              <a:gd name="T37" fmla="*/ 2147483647 h 843"/>
              <a:gd name="T38" fmla="*/ 2147483647 w 2999"/>
              <a:gd name="T39" fmla="*/ 2147483647 h 843"/>
              <a:gd name="T40" fmla="*/ 2147483647 w 2999"/>
              <a:gd name="T41" fmla="*/ 2147483647 h 843"/>
              <a:gd name="T42" fmla="*/ 2147483647 w 2999"/>
              <a:gd name="T43" fmla="*/ 2147483647 h 843"/>
              <a:gd name="T44" fmla="*/ 2147483647 w 2999"/>
              <a:gd name="T45" fmla="*/ 2147483647 h 843"/>
              <a:gd name="T46" fmla="*/ 2147483647 w 2999"/>
              <a:gd name="T47" fmla="*/ 2147483647 h 843"/>
              <a:gd name="T48" fmla="*/ 2147483647 w 2999"/>
              <a:gd name="T49" fmla="*/ 2147483647 h 843"/>
              <a:gd name="T50" fmla="*/ 2147483647 w 2999"/>
              <a:gd name="T51" fmla="*/ 2147483647 h 843"/>
              <a:gd name="T52" fmla="*/ 2147483647 w 2999"/>
              <a:gd name="T53" fmla="*/ 2147483647 h 843"/>
              <a:gd name="T54" fmla="*/ 2147483647 w 2999"/>
              <a:gd name="T55" fmla="*/ 2147483647 h 843"/>
              <a:gd name="T56" fmla="*/ 2147483647 w 2999"/>
              <a:gd name="T57" fmla="*/ 2147483647 h 843"/>
              <a:gd name="T58" fmla="*/ 2147483647 w 2999"/>
              <a:gd name="T59" fmla="*/ 2147483647 h 843"/>
              <a:gd name="T60" fmla="*/ 2147483647 w 2999"/>
              <a:gd name="T61" fmla="*/ 2147483647 h 843"/>
              <a:gd name="T62" fmla="*/ 2147483647 w 2999"/>
              <a:gd name="T63" fmla="*/ 2147483647 h 843"/>
              <a:gd name="T64" fmla="*/ 2147483647 w 2999"/>
              <a:gd name="T65" fmla="*/ 2147483647 h 843"/>
              <a:gd name="T66" fmla="*/ 2147483647 w 2999"/>
              <a:gd name="T67" fmla="*/ 2147483647 h 843"/>
              <a:gd name="T68" fmla="*/ 2147483647 w 2999"/>
              <a:gd name="T69" fmla="*/ 2147483647 h 843"/>
              <a:gd name="T70" fmla="*/ 2147483647 w 2999"/>
              <a:gd name="T71" fmla="*/ 2147483647 h 843"/>
              <a:gd name="T72" fmla="*/ 2147483647 w 2999"/>
              <a:gd name="T73" fmla="*/ 2147483647 h 843"/>
              <a:gd name="T74" fmla="*/ 2147483647 w 2999"/>
              <a:gd name="T75" fmla="*/ 2147483647 h 8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99"/>
              <a:gd name="T115" fmla="*/ 0 h 843"/>
              <a:gd name="T116" fmla="*/ 2999 w 2999"/>
              <a:gd name="T117" fmla="*/ 843 h 8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99" h="843">
                <a:moveTo>
                  <a:pt x="0" y="139"/>
                </a:moveTo>
                <a:cubicBezTo>
                  <a:pt x="66" y="188"/>
                  <a:pt x="132" y="238"/>
                  <a:pt x="192" y="258"/>
                </a:cubicBezTo>
                <a:cubicBezTo>
                  <a:pt x="252" y="278"/>
                  <a:pt x="320" y="286"/>
                  <a:pt x="357" y="258"/>
                </a:cubicBezTo>
                <a:cubicBezTo>
                  <a:pt x="394" y="230"/>
                  <a:pt x="394" y="108"/>
                  <a:pt x="412" y="93"/>
                </a:cubicBezTo>
                <a:cubicBezTo>
                  <a:pt x="430" y="78"/>
                  <a:pt x="434" y="177"/>
                  <a:pt x="467" y="166"/>
                </a:cubicBezTo>
                <a:cubicBezTo>
                  <a:pt x="500" y="155"/>
                  <a:pt x="586" y="33"/>
                  <a:pt x="613" y="29"/>
                </a:cubicBezTo>
                <a:cubicBezTo>
                  <a:pt x="640" y="25"/>
                  <a:pt x="613" y="136"/>
                  <a:pt x="631" y="139"/>
                </a:cubicBezTo>
                <a:cubicBezTo>
                  <a:pt x="649" y="142"/>
                  <a:pt x="700" y="59"/>
                  <a:pt x="723" y="48"/>
                </a:cubicBezTo>
                <a:cubicBezTo>
                  <a:pt x="746" y="37"/>
                  <a:pt x="745" y="80"/>
                  <a:pt x="768" y="75"/>
                </a:cubicBezTo>
                <a:cubicBezTo>
                  <a:pt x="791" y="70"/>
                  <a:pt x="825" y="0"/>
                  <a:pt x="860" y="20"/>
                </a:cubicBezTo>
                <a:cubicBezTo>
                  <a:pt x="895" y="40"/>
                  <a:pt x="952" y="148"/>
                  <a:pt x="979" y="194"/>
                </a:cubicBezTo>
                <a:cubicBezTo>
                  <a:pt x="1006" y="240"/>
                  <a:pt x="1006" y="300"/>
                  <a:pt x="1024" y="294"/>
                </a:cubicBezTo>
                <a:cubicBezTo>
                  <a:pt x="1042" y="288"/>
                  <a:pt x="1065" y="169"/>
                  <a:pt x="1088" y="157"/>
                </a:cubicBezTo>
                <a:cubicBezTo>
                  <a:pt x="1111" y="145"/>
                  <a:pt x="1135" y="209"/>
                  <a:pt x="1161" y="221"/>
                </a:cubicBezTo>
                <a:cubicBezTo>
                  <a:pt x="1187" y="233"/>
                  <a:pt x="1218" y="216"/>
                  <a:pt x="1244" y="230"/>
                </a:cubicBezTo>
                <a:cubicBezTo>
                  <a:pt x="1270" y="244"/>
                  <a:pt x="1293" y="272"/>
                  <a:pt x="1317" y="304"/>
                </a:cubicBezTo>
                <a:cubicBezTo>
                  <a:pt x="1341" y="336"/>
                  <a:pt x="1379" y="393"/>
                  <a:pt x="1390" y="422"/>
                </a:cubicBezTo>
                <a:cubicBezTo>
                  <a:pt x="1401" y="451"/>
                  <a:pt x="1372" y="481"/>
                  <a:pt x="1381" y="477"/>
                </a:cubicBezTo>
                <a:cubicBezTo>
                  <a:pt x="1390" y="473"/>
                  <a:pt x="1425" y="399"/>
                  <a:pt x="1445" y="395"/>
                </a:cubicBezTo>
                <a:cubicBezTo>
                  <a:pt x="1465" y="391"/>
                  <a:pt x="1483" y="459"/>
                  <a:pt x="1500" y="450"/>
                </a:cubicBezTo>
                <a:cubicBezTo>
                  <a:pt x="1517" y="441"/>
                  <a:pt x="1524" y="337"/>
                  <a:pt x="1545" y="340"/>
                </a:cubicBezTo>
                <a:cubicBezTo>
                  <a:pt x="1566" y="343"/>
                  <a:pt x="1604" y="436"/>
                  <a:pt x="1628" y="468"/>
                </a:cubicBezTo>
                <a:cubicBezTo>
                  <a:pt x="1652" y="500"/>
                  <a:pt x="1680" y="531"/>
                  <a:pt x="1692" y="532"/>
                </a:cubicBezTo>
                <a:cubicBezTo>
                  <a:pt x="1704" y="533"/>
                  <a:pt x="1684" y="474"/>
                  <a:pt x="1701" y="477"/>
                </a:cubicBezTo>
                <a:cubicBezTo>
                  <a:pt x="1718" y="480"/>
                  <a:pt x="1769" y="529"/>
                  <a:pt x="1792" y="550"/>
                </a:cubicBezTo>
                <a:cubicBezTo>
                  <a:pt x="1815" y="571"/>
                  <a:pt x="1806" y="599"/>
                  <a:pt x="1838" y="605"/>
                </a:cubicBezTo>
                <a:cubicBezTo>
                  <a:pt x="1870" y="611"/>
                  <a:pt x="1949" y="598"/>
                  <a:pt x="1984" y="587"/>
                </a:cubicBezTo>
                <a:cubicBezTo>
                  <a:pt x="2019" y="576"/>
                  <a:pt x="2028" y="541"/>
                  <a:pt x="2048" y="541"/>
                </a:cubicBezTo>
                <a:cubicBezTo>
                  <a:pt x="2068" y="541"/>
                  <a:pt x="2085" y="589"/>
                  <a:pt x="2103" y="587"/>
                </a:cubicBezTo>
                <a:cubicBezTo>
                  <a:pt x="2121" y="585"/>
                  <a:pt x="2140" y="531"/>
                  <a:pt x="2158" y="532"/>
                </a:cubicBezTo>
                <a:cubicBezTo>
                  <a:pt x="2176" y="533"/>
                  <a:pt x="2190" y="593"/>
                  <a:pt x="2213" y="596"/>
                </a:cubicBezTo>
                <a:cubicBezTo>
                  <a:pt x="2236" y="599"/>
                  <a:pt x="2269" y="542"/>
                  <a:pt x="2295" y="550"/>
                </a:cubicBezTo>
                <a:cubicBezTo>
                  <a:pt x="2321" y="558"/>
                  <a:pt x="2342" y="660"/>
                  <a:pt x="2368" y="642"/>
                </a:cubicBezTo>
                <a:cubicBezTo>
                  <a:pt x="2394" y="624"/>
                  <a:pt x="2424" y="453"/>
                  <a:pt x="2451" y="441"/>
                </a:cubicBezTo>
                <a:cubicBezTo>
                  <a:pt x="2478" y="429"/>
                  <a:pt x="2506" y="531"/>
                  <a:pt x="2533" y="569"/>
                </a:cubicBezTo>
                <a:cubicBezTo>
                  <a:pt x="2560" y="607"/>
                  <a:pt x="2571" y="642"/>
                  <a:pt x="2615" y="669"/>
                </a:cubicBezTo>
                <a:cubicBezTo>
                  <a:pt x="2659" y="696"/>
                  <a:pt x="2734" y="704"/>
                  <a:pt x="2798" y="733"/>
                </a:cubicBezTo>
                <a:cubicBezTo>
                  <a:pt x="2862" y="762"/>
                  <a:pt x="2930" y="802"/>
                  <a:pt x="2999" y="843"/>
                </a:cubicBezTo>
              </a:path>
            </a:pathLst>
          </a:custGeom>
          <a:noFill/>
          <a:ln w="34925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BA350B8D-78FB-4060-8F39-9C381CE0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4567238"/>
            <a:ext cx="87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June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EEBCCFE3-0354-486A-AEA1-6AFE8D6F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4" y="4573588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July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Text Box 9">
            <a:extLst>
              <a:ext uri="{FF2B5EF4-FFF2-40B4-BE49-F238E27FC236}">
                <a16:creationId xmlns:a16="http://schemas.microsoft.com/office/drawing/2014/main" id="{AE7CF149-C55F-4B7B-A2F3-898267CA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9" y="4551363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Aug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10">
            <a:extLst>
              <a:ext uri="{FF2B5EF4-FFF2-40B4-BE49-F238E27FC236}">
                <a16:creationId xmlns:a16="http://schemas.microsoft.com/office/drawing/2014/main" id="{66A812CD-819A-4CC9-83CA-B641EBD9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4559300"/>
            <a:ext cx="87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Aug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Text Box 11">
            <a:extLst>
              <a:ext uri="{FF2B5EF4-FFF2-40B4-BE49-F238E27FC236}">
                <a16:creationId xmlns:a16="http://schemas.microsoft.com/office/drawing/2014/main" id="{FC93775F-66AF-40FF-A359-1CF521A5EB6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94695" y="2539207"/>
            <a:ext cx="252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Soil moisture (in)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900" name="Text Box 14">
            <a:extLst>
              <a:ext uri="{FF2B5EF4-FFF2-40B4-BE49-F238E27FC236}">
                <a16:creationId xmlns:a16="http://schemas.microsoft.com/office/drawing/2014/main" id="{085ED6CC-791E-4F08-B4C2-C39773E0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4" y="2200276"/>
            <a:ext cx="1582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Moisture content</a:t>
            </a:r>
            <a:endParaRPr lang="es-E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901" name="Text Box 15">
            <a:extLst>
              <a:ext uri="{FF2B5EF4-FFF2-40B4-BE49-F238E27FC236}">
                <a16:creationId xmlns:a16="http://schemas.microsoft.com/office/drawing/2014/main" id="{DF775804-35D0-44D0-82FD-5B555225C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9" y="1751013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902" name="Text Box 16">
            <a:extLst>
              <a:ext uri="{FF2B5EF4-FFF2-40B4-BE49-F238E27FC236}">
                <a16:creationId xmlns:a16="http://schemas.microsoft.com/office/drawing/2014/main" id="{D63094A4-722B-4320-9EAC-C39FC40D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9" y="2324100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903" name="Line 17">
            <a:extLst>
              <a:ext uri="{FF2B5EF4-FFF2-40B4-BE49-F238E27FC236}">
                <a16:creationId xmlns:a16="http://schemas.microsoft.com/office/drawing/2014/main" id="{78673CCE-C3E2-40DF-8D8D-76D28ED26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076" y="3179763"/>
            <a:ext cx="51085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905" name="Text Box 19">
            <a:extLst>
              <a:ext uri="{FF2B5EF4-FFF2-40B4-BE49-F238E27FC236}">
                <a16:creationId xmlns:a16="http://schemas.microsoft.com/office/drawing/2014/main" id="{709CF331-EDEC-44B8-8A4C-38C423A1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9" y="2882900"/>
            <a:ext cx="87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s-E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906" name="Text Box 20">
            <a:extLst>
              <a:ext uri="{FF2B5EF4-FFF2-40B4-BE49-F238E27FC236}">
                <a16:creationId xmlns:a16="http://schemas.microsoft.com/office/drawing/2014/main" id="{8A2438D0-5410-4BD5-BE68-9C590AD5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89" y="426453"/>
            <a:ext cx="78671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soil water in vegetables</a:t>
            </a:r>
            <a:endParaRPr lang="es-E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7" name="AutoShape 21">
            <a:extLst>
              <a:ext uri="{FF2B5EF4-FFF2-40B4-BE49-F238E27FC236}">
                <a16:creationId xmlns:a16="http://schemas.microsoft.com/office/drawing/2014/main" id="{3E9D18D7-DBE1-4B28-B820-51AB7E6A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4" y="1968500"/>
            <a:ext cx="365125" cy="1246188"/>
          </a:xfrm>
          <a:prstGeom prst="upDownArrow">
            <a:avLst>
              <a:gd name="adj1" fmla="val 50000"/>
              <a:gd name="adj2" fmla="val 68261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8" name="Text Box 22">
            <a:extLst>
              <a:ext uri="{FF2B5EF4-FFF2-40B4-BE49-F238E27FC236}">
                <a16:creationId xmlns:a16="http://schemas.microsoft.com/office/drawing/2014/main" id="{B2DAD8F2-0860-4367-83BB-0A5776FA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6" y="2128838"/>
            <a:ext cx="2176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Available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Water</a:t>
            </a:r>
            <a:endParaRPr lang="es-E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909" name="Line 17">
            <a:extLst>
              <a:ext uri="{FF2B5EF4-FFF2-40B4-BE49-F238E27FC236}">
                <a16:creationId xmlns:a16="http://schemas.microsoft.com/office/drawing/2014/main" id="{02340F5C-B56A-4B0B-B3C2-DE79A7AB4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2581275"/>
            <a:ext cx="51085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7910" name="Text Box 22">
            <a:extLst>
              <a:ext uri="{FF2B5EF4-FFF2-40B4-BE49-F238E27FC236}">
                <a16:creationId xmlns:a16="http://schemas.microsoft.com/office/drawing/2014/main" id="{3E6FD465-3B26-46B9-B881-D01AD5E7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2657476"/>
            <a:ext cx="217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25% AW</a:t>
            </a:r>
            <a:endParaRPr lang="es-E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E6D16AD-BB82-417D-A6E3-4BDF8095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49" y="706582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Irrigation Program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FDD3666-5EC0-4898-A334-4769161F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49" y="1849582"/>
            <a:ext cx="115311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en-US" sz="2800" dirty="0"/>
              <a:t>To develop an internet computer based program website </a:t>
            </a:r>
            <a:r>
              <a:rPr kumimoji="0" lang="en-US" altLang="en-US" sz="2800" u="sng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http://southtexasweather.tamu.edu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kumimoji="0" lang="en-US" altLang="en-US" sz="2800" u="sng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kumimoji="0" lang="en-US" altLang="en-US" sz="2800" dirty="0"/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en-US" sz="2800" dirty="0"/>
              <a:t>For farmers in Texas to provide users daily and hourly weather data and calculate crop evapotranspiration for sugarcane, citrus, corn, cotton, onions,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sudan</a:t>
            </a:r>
            <a:r>
              <a:rPr lang="en-US" altLang="en-US" sz="2800" dirty="0"/>
              <a:t> grass</a:t>
            </a:r>
            <a:r>
              <a:rPr kumimoji="0" lang="en-US" altLang="en-US" sz="2800" dirty="0"/>
              <a:t> and watermelons for full irrigation. </a:t>
            </a:r>
          </a:p>
        </p:txBody>
      </p:sp>
    </p:spTree>
    <p:extLst>
      <p:ext uri="{BB962C8B-B14F-4D97-AF65-F5344CB8AC3E}">
        <p14:creationId xmlns:p14="http://schemas.microsoft.com/office/powerpoint/2010/main" val="287305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A489464-08D0-4FF3-8744-C6918AA2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4" y="298363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Weather Data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EF3B2263-C734-4536-8350-CC31EE9C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4" b="25410"/>
          <a:stretch>
            <a:fillRect/>
          </a:stretch>
        </p:blipFill>
        <p:spPr bwMode="auto">
          <a:xfrm>
            <a:off x="1471395" y="1305911"/>
            <a:ext cx="8675687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D4F5F-B841-428B-9340-07324D5B45B1}"/>
              </a:ext>
            </a:extLst>
          </p:cNvPr>
          <p:cNvSpPr/>
          <p:nvPr/>
        </p:nvSpPr>
        <p:spPr>
          <a:xfrm>
            <a:off x="1704303" y="5636307"/>
            <a:ext cx="4305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  <a:p>
            <a:r>
              <a:rPr lang="es-MX" dirty="0"/>
              <a:t>Internet </a:t>
            </a:r>
            <a:r>
              <a:rPr lang="es-MX" dirty="0" err="1"/>
              <a:t>website</a:t>
            </a:r>
            <a:r>
              <a:rPr lang="es-MX"/>
              <a:t>:</a:t>
            </a:r>
            <a:endParaRPr lang="es-MX" dirty="0"/>
          </a:p>
          <a:p>
            <a:r>
              <a:rPr lang="es-MX" dirty="0"/>
              <a:t>http://southtexasweather.tamu.edu/</a:t>
            </a:r>
          </a:p>
        </p:txBody>
      </p:sp>
    </p:spTree>
    <p:extLst>
      <p:ext uri="{BB962C8B-B14F-4D97-AF65-F5344CB8AC3E}">
        <p14:creationId xmlns:p14="http://schemas.microsoft.com/office/powerpoint/2010/main" val="387552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D1AF031-CFEB-44B8-99AA-86611A6A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5" y="263409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Features of the program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 Box 60">
            <a:extLst>
              <a:ext uri="{FF2B5EF4-FFF2-40B4-BE49-F238E27FC236}">
                <a16:creationId xmlns:a16="http://schemas.microsoft.com/office/drawing/2014/main" id="{785128E4-C2FE-4A3E-87D0-0FEDD69D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5" y="1155990"/>
            <a:ext cx="11051425" cy="467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241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5384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6527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670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24213"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81413"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38613"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95813"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Six weather stations located in the Lower Rio Grande Valley, Markham and Pecos, TX.</a:t>
            </a:r>
          </a:p>
          <a:p>
            <a:pPr marL="0" indent="0"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Water Balance to calculate the number of irrigations and water amount needed in a growing season.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Heat and Chilling Units can be calculated using hourly data.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A decade’s worth of data available for download.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The program was used to develop irrigation guidelines for the main crops including the number of irrigations required according to soil type, root depth.</a:t>
            </a:r>
          </a:p>
          <a:p>
            <a:pPr marL="571500" indent="-571500" algn="ctr">
              <a:spcAft>
                <a:spcPct val="650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/>
          </a:p>
          <a:p>
            <a:pPr marL="685800" indent="-685800" algn="ctr">
              <a:spcAft>
                <a:spcPct val="65000"/>
              </a:spcAft>
              <a:buFont typeface="Arial" panose="020B0604020202020204" pitchFamily="34" charset="0"/>
              <a:buChar char="•"/>
              <a:defRPr/>
            </a:pPr>
            <a:endParaRPr lang="en-US" alt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10395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>
            <a:extLst>
              <a:ext uri="{FF2B5EF4-FFF2-40B4-BE49-F238E27FC236}">
                <a16:creationId xmlns:a16="http://schemas.microsoft.com/office/drawing/2014/main" id="{693F258C-9813-4B20-9B7A-3298B24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484217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Water Balance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endParaRPr lang="en-US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E807A-F897-4431-A070-D11CA278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1331259"/>
            <a:ext cx="73914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4F01BF-23A2-40F6-BFC2-4B588A22EB94}"/>
              </a:ext>
            </a:extLst>
          </p:cNvPr>
          <p:cNvCxnSpPr>
            <a:cxnSpLocks/>
          </p:cNvCxnSpPr>
          <p:nvPr/>
        </p:nvCxnSpPr>
        <p:spPr>
          <a:xfrm flipH="1">
            <a:off x="1849859" y="1762387"/>
            <a:ext cx="8389" cy="4127384"/>
          </a:xfrm>
          <a:prstGeom prst="line">
            <a:avLst/>
          </a:prstGeom>
          <a:ln w="444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37BEE2-D2DD-467B-B471-44020A9B5369}"/>
              </a:ext>
            </a:extLst>
          </p:cNvPr>
          <p:cNvCxnSpPr/>
          <p:nvPr/>
        </p:nvCxnSpPr>
        <p:spPr>
          <a:xfrm>
            <a:off x="1841471" y="5898160"/>
            <a:ext cx="8179266" cy="0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8244BF-C644-43AC-8565-CB85D9198B2E}"/>
              </a:ext>
            </a:extLst>
          </p:cNvPr>
          <p:cNvSpPr txBox="1"/>
          <p:nvPr/>
        </p:nvSpPr>
        <p:spPr>
          <a:xfrm>
            <a:off x="1858248" y="6066481"/>
            <a:ext cx="73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</a:t>
            </a:r>
            <a:endParaRPr lang="es-MX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4E3BE-F57A-4A96-9480-78FB3BE048F7}"/>
              </a:ext>
            </a:extLst>
          </p:cNvPr>
          <p:cNvSpPr txBox="1"/>
          <p:nvPr/>
        </p:nvSpPr>
        <p:spPr>
          <a:xfrm>
            <a:off x="2369977" y="6066481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</a:t>
            </a:r>
            <a:endParaRPr lang="es-MX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092D7-8059-48F0-852D-668D370B5F9D}"/>
              </a:ext>
            </a:extLst>
          </p:cNvPr>
          <p:cNvCxnSpPr/>
          <p:nvPr/>
        </p:nvCxnSpPr>
        <p:spPr>
          <a:xfrm flipV="1">
            <a:off x="2344810" y="5709300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C7FFF8-AA07-4E71-9B0F-A5B7BD5E7BB3}"/>
              </a:ext>
            </a:extLst>
          </p:cNvPr>
          <p:cNvCxnSpPr/>
          <p:nvPr/>
        </p:nvCxnSpPr>
        <p:spPr>
          <a:xfrm flipV="1">
            <a:off x="2864928" y="5695963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C3965-8ABD-4BBA-B9C9-716DDA163F48}"/>
              </a:ext>
            </a:extLst>
          </p:cNvPr>
          <p:cNvCxnSpPr/>
          <p:nvPr/>
        </p:nvCxnSpPr>
        <p:spPr>
          <a:xfrm flipV="1">
            <a:off x="3387842" y="5709300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421098-8C13-430D-9049-0FEB0A0BFC18}"/>
              </a:ext>
            </a:extLst>
          </p:cNvPr>
          <p:cNvCxnSpPr/>
          <p:nvPr/>
        </p:nvCxnSpPr>
        <p:spPr>
          <a:xfrm flipV="1">
            <a:off x="3886987" y="5715537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CAB08A-8BD1-451C-869F-0AF537AD1F77}"/>
              </a:ext>
            </a:extLst>
          </p:cNvPr>
          <p:cNvCxnSpPr/>
          <p:nvPr/>
        </p:nvCxnSpPr>
        <p:spPr>
          <a:xfrm flipV="1">
            <a:off x="4390327" y="5709298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46096D-C0C9-4B20-A892-57174C8DDB31}"/>
              </a:ext>
            </a:extLst>
          </p:cNvPr>
          <p:cNvSpPr txBox="1"/>
          <p:nvPr/>
        </p:nvSpPr>
        <p:spPr>
          <a:xfrm>
            <a:off x="2854442" y="6060027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</a:t>
            </a:r>
            <a:endParaRPr lang="es-MX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4D844A-B333-4DE7-92FB-3FBC1F7C75BB}"/>
              </a:ext>
            </a:extLst>
          </p:cNvPr>
          <p:cNvSpPr txBox="1"/>
          <p:nvPr/>
        </p:nvSpPr>
        <p:spPr>
          <a:xfrm>
            <a:off x="3464742" y="6050668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</a:t>
            </a:r>
            <a:endParaRPr lang="es-MX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F7D31C-89C9-4C65-9014-5A9243CD15C8}"/>
              </a:ext>
            </a:extLst>
          </p:cNvPr>
          <p:cNvSpPr txBox="1"/>
          <p:nvPr/>
        </p:nvSpPr>
        <p:spPr>
          <a:xfrm>
            <a:off x="3893276" y="6050668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</a:t>
            </a:r>
            <a:endParaRPr lang="es-MX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3A961E-D3E9-477C-9E91-1A5C9FA70F6B}"/>
              </a:ext>
            </a:extLst>
          </p:cNvPr>
          <p:cNvCxnSpPr/>
          <p:nvPr/>
        </p:nvCxnSpPr>
        <p:spPr>
          <a:xfrm flipV="1">
            <a:off x="4892267" y="5717689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2C0ED3-944A-4D99-A992-0FD522094099}"/>
              </a:ext>
            </a:extLst>
          </p:cNvPr>
          <p:cNvCxnSpPr/>
          <p:nvPr/>
        </p:nvCxnSpPr>
        <p:spPr>
          <a:xfrm flipV="1">
            <a:off x="5412385" y="5704352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A890652-D413-4752-A5DD-858085EF18B9}"/>
              </a:ext>
            </a:extLst>
          </p:cNvPr>
          <p:cNvSpPr txBox="1"/>
          <p:nvPr/>
        </p:nvSpPr>
        <p:spPr>
          <a:xfrm>
            <a:off x="4479806" y="6050028"/>
            <a:ext cx="73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</a:t>
            </a:r>
            <a:endParaRPr lang="es-MX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CBF00E-2CBB-4FFB-8D2E-1FD071D0A0A6}"/>
              </a:ext>
            </a:extLst>
          </p:cNvPr>
          <p:cNvSpPr txBox="1"/>
          <p:nvPr/>
        </p:nvSpPr>
        <p:spPr>
          <a:xfrm>
            <a:off x="4991535" y="6050028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</a:t>
            </a:r>
            <a:endParaRPr lang="es-MX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CF297F-3DB4-4813-86E6-7B57A0BEBA96}"/>
              </a:ext>
            </a:extLst>
          </p:cNvPr>
          <p:cNvSpPr txBox="1"/>
          <p:nvPr/>
        </p:nvSpPr>
        <p:spPr>
          <a:xfrm>
            <a:off x="5476000" y="6043574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</a:t>
            </a:r>
            <a:endParaRPr lang="es-MX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8BA1EE-1841-4D1C-AECA-BB387EFF37BA}"/>
              </a:ext>
            </a:extLst>
          </p:cNvPr>
          <p:cNvSpPr txBox="1"/>
          <p:nvPr/>
        </p:nvSpPr>
        <p:spPr>
          <a:xfrm>
            <a:off x="6086300" y="6034215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</a:t>
            </a:r>
            <a:endParaRPr lang="es-MX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58AC13-23A1-412F-ADC5-93F5691D7731}"/>
              </a:ext>
            </a:extLst>
          </p:cNvPr>
          <p:cNvSpPr txBox="1"/>
          <p:nvPr/>
        </p:nvSpPr>
        <p:spPr>
          <a:xfrm>
            <a:off x="6514834" y="6034215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</a:t>
            </a:r>
            <a:endParaRPr lang="es-MX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072222-5C92-484F-A1A8-0461AB257B10}"/>
              </a:ext>
            </a:extLst>
          </p:cNvPr>
          <p:cNvSpPr txBox="1"/>
          <p:nvPr/>
        </p:nvSpPr>
        <p:spPr>
          <a:xfrm>
            <a:off x="6972731" y="6027116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</a:t>
            </a:r>
            <a:endParaRPr lang="es-MX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A095CC-4A76-4A6B-912F-FF131F9B30F9}"/>
              </a:ext>
            </a:extLst>
          </p:cNvPr>
          <p:cNvSpPr txBox="1"/>
          <p:nvPr/>
        </p:nvSpPr>
        <p:spPr>
          <a:xfrm>
            <a:off x="7487258" y="6020017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</a:t>
            </a:r>
            <a:endParaRPr lang="es-MX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3BFA54-02AA-47D3-AE59-0C724AC29049}"/>
              </a:ext>
            </a:extLst>
          </p:cNvPr>
          <p:cNvSpPr txBox="1"/>
          <p:nvPr/>
        </p:nvSpPr>
        <p:spPr>
          <a:xfrm>
            <a:off x="7971372" y="6020017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</a:t>
            </a:r>
            <a:endParaRPr lang="es-MX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B64CFF-6E9A-4EFC-A8AF-014F81E2EE22}"/>
              </a:ext>
            </a:extLst>
          </p:cNvPr>
          <p:cNvSpPr txBox="1"/>
          <p:nvPr/>
        </p:nvSpPr>
        <p:spPr>
          <a:xfrm>
            <a:off x="8497784" y="6020017"/>
            <a:ext cx="8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</a:t>
            </a:r>
            <a:endParaRPr lang="es-MX" dirty="0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47BB3D5-8E96-4A29-8178-61E1D27F9C30}"/>
              </a:ext>
            </a:extLst>
          </p:cNvPr>
          <p:cNvSpPr/>
          <p:nvPr/>
        </p:nvSpPr>
        <p:spPr>
          <a:xfrm>
            <a:off x="2730703" y="5101207"/>
            <a:ext cx="1400962" cy="25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B00AEE-F92A-46DE-B15C-BB1F3C74E0A8}"/>
              </a:ext>
            </a:extLst>
          </p:cNvPr>
          <p:cNvSpPr txBox="1"/>
          <p:nvPr/>
        </p:nvSpPr>
        <p:spPr>
          <a:xfrm>
            <a:off x="2307533" y="4598190"/>
            <a:ext cx="94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</a:t>
            </a:r>
          </a:p>
          <a:p>
            <a:r>
              <a:rPr lang="en-US" dirty="0"/>
              <a:t>Feb 29</a:t>
            </a:r>
            <a:endParaRPr lang="es-MX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2CF396-809A-433C-890F-41BF0D646D3C}"/>
              </a:ext>
            </a:extLst>
          </p:cNvPr>
          <p:cNvSpPr txBox="1"/>
          <p:nvPr/>
        </p:nvSpPr>
        <p:spPr>
          <a:xfrm>
            <a:off x="3600526" y="4637364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19</a:t>
            </a:r>
            <a:endParaRPr lang="es-MX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CBB471-2E2D-46F0-9DF3-9953247D0106}"/>
              </a:ext>
            </a:extLst>
          </p:cNvPr>
          <p:cNvSpPr txBox="1"/>
          <p:nvPr/>
        </p:nvSpPr>
        <p:spPr>
          <a:xfrm>
            <a:off x="4235434" y="442840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14</a:t>
            </a:r>
            <a:endParaRPr lang="es-MX" dirty="0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FF36491C-1D3D-4CAA-BE6B-CFED95009742}"/>
              </a:ext>
            </a:extLst>
          </p:cNvPr>
          <p:cNvSpPr/>
          <p:nvPr/>
        </p:nvSpPr>
        <p:spPr>
          <a:xfrm>
            <a:off x="3182910" y="4003434"/>
            <a:ext cx="1207417" cy="25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E2CCC0-65A8-425F-97D7-71F6A9BBC1A9}"/>
              </a:ext>
            </a:extLst>
          </p:cNvPr>
          <p:cNvSpPr txBox="1"/>
          <p:nvPr/>
        </p:nvSpPr>
        <p:spPr>
          <a:xfrm>
            <a:off x="3871428" y="3539395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30</a:t>
            </a:r>
            <a:endParaRPr lang="es-MX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94E1C8F-2FAE-4B97-B68B-1044DC681F86}"/>
              </a:ext>
            </a:extLst>
          </p:cNvPr>
          <p:cNvSpPr txBox="1"/>
          <p:nvPr/>
        </p:nvSpPr>
        <p:spPr>
          <a:xfrm>
            <a:off x="4386046" y="336887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9</a:t>
            </a:r>
            <a:endParaRPr lang="es-MX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B97972-5955-458E-AF7F-2F70E1C78FD3}"/>
              </a:ext>
            </a:extLst>
          </p:cNvPr>
          <p:cNvSpPr txBox="1"/>
          <p:nvPr/>
        </p:nvSpPr>
        <p:spPr>
          <a:xfrm>
            <a:off x="2781124" y="3438505"/>
            <a:ext cx="107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</a:t>
            </a:r>
          </a:p>
          <a:p>
            <a:r>
              <a:rPr lang="en-US" dirty="0"/>
              <a:t>March 15</a:t>
            </a:r>
            <a:endParaRPr lang="es-MX" dirty="0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CA86ED6-FA64-4016-B706-BFA50FA31E44}"/>
              </a:ext>
            </a:extLst>
          </p:cNvPr>
          <p:cNvSpPr/>
          <p:nvPr/>
        </p:nvSpPr>
        <p:spPr>
          <a:xfrm>
            <a:off x="3381396" y="2799317"/>
            <a:ext cx="1293140" cy="25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563673-CCA6-41A9-A727-30FECF62D7A5}"/>
              </a:ext>
            </a:extLst>
          </p:cNvPr>
          <p:cNvSpPr txBox="1"/>
          <p:nvPr/>
        </p:nvSpPr>
        <p:spPr>
          <a:xfrm>
            <a:off x="4078016" y="230103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14</a:t>
            </a:r>
            <a:endParaRPr lang="es-MX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80DB789-59F0-4816-AD0B-47C4B3763766}"/>
              </a:ext>
            </a:extLst>
          </p:cNvPr>
          <p:cNvSpPr txBox="1"/>
          <p:nvPr/>
        </p:nvSpPr>
        <p:spPr>
          <a:xfrm>
            <a:off x="4551555" y="203732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</a:t>
            </a:r>
            <a:endParaRPr lang="es-MX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ED2976F-8115-49C8-AB78-98BB46AEA9E5}"/>
              </a:ext>
            </a:extLst>
          </p:cNvPr>
          <p:cNvSpPr txBox="1"/>
          <p:nvPr/>
        </p:nvSpPr>
        <p:spPr>
          <a:xfrm>
            <a:off x="3097250" y="2234476"/>
            <a:ext cx="107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</a:t>
            </a:r>
          </a:p>
          <a:p>
            <a:r>
              <a:rPr lang="en-US" dirty="0"/>
              <a:t>March 31</a:t>
            </a:r>
            <a:endParaRPr lang="es-MX" dirty="0"/>
          </a:p>
        </p:txBody>
      </p:sp>
      <p:sp>
        <p:nvSpPr>
          <p:cNvPr id="108" name="Arrow: Left-Right-Up 107">
            <a:extLst>
              <a:ext uri="{FF2B5EF4-FFF2-40B4-BE49-F238E27FC236}">
                <a16:creationId xmlns:a16="http://schemas.microsoft.com/office/drawing/2014/main" id="{46FB099A-2367-4BC6-9DEB-7352F13B071C}"/>
              </a:ext>
            </a:extLst>
          </p:cNvPr>
          <p:cNvSpPr/>
          <p:nvPr/>
        </p:nvSpPr>
        <p:spPr>
          <a:xfrm>
            <a:off x="4645004" y="2778536"/>
            <a:ext cx="241671" cy="210162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Arrow: Left-Right-Up 108">
            <a:extLst>
              <a:ext uri="{FF2B5EF4-FFF2-40B4-BE49-F238E27FC236}">
                <a16:creationId xmlns:a16="http://schemas.microsoft.com/office/drawing/2014/main" id="{10701295-A09B-4E9D-9EE0-CD6F2FBE69DB}"/>
              </a:ext>
            </a:extLst>
          </p:cNvPr>
          <p:cNvSpPr/>
          <p:nvPr/>
        </p:nvSpPr>
        <p:spPr>
          <a:xfrm>
            <a:off x="4409389" y="3960933"/>
            <a:ext cx="241671" cy="210162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Arrow: Left-Right-Up 109">
            <a:extLst>
              <a:ext uri="{FF2B5EF4-FFF2-40B4-BE49-F238E27FC236}">
                <a16:creationId xmlns:a16="http://schemas.microsoft.com/office/drawing/2014/main" id="{AC1FCFF5-388F-4462-A7D7-30BE4792AF6D}"/>
              </a:ext>
            </a:extLst>
          </p:cNvPr>
          <p:cNvSpPr/>
          <p:nvPr/>
        </p:nvSpPr>
        <p:spPr>
          <a:xfrm>
            <a:off x="4173967" y="5008783"/>
            <a:ext cx="496348" cy="299559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75D8AAC-41E9-41E3-804B-485D8C204F10}"/>
              </a:ext>
            </a:extLst>
          </p:cNvPr>
          <p:cNvCxnSpPr/>
          <p:nvPr/>
        </p:nvCxnSpPr>
        <p:spPr>
          <a:xfrm flipV="1">
            <a:off x="6053496" y="5709300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10967D-09C9-4B99-977E-F2E4D3CE168A}"/>
              </a:ext>
            </a:extLst>
          </p:cNvPr>
          <p:cNvCxnSpPr/>
          <p:nvPr/>
        </p:nvCxnSpPr>
        <p:spPr>
          <a:xfrm flipV="1">
            <a:off x="6573614" y="5695963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42D1291-F63A-4A97-8464-7668FBD46985}"/>
              </a:ext>
            </a:extLst>
          </p:cNvPr>
          <p:cNvCxnSpPr/>
          <p:nvPr/>
        </p:nvCxnSpPr>
        <p:spPr>
          <a:xfrm flipV="1">
            <a:off x="7096528" y="5709300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4DD820C-F6B4-4D16-897F-EF824E59B9D9}"/>
              </a:ext>
            </a:extLst>
          </p:cNvPr>
          <p:cNvCxnSpPr/>
          <p:nvPr/>
        </p:nvCxnSpPr>
        <p:spPr>
          <a:xfrm flipV="1">
            <a:off x="7595673" y="5715537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801DA1C-D977-4D01-8CE5-45B8D0B7A9B8}"/>
              </a:ext>
            </a:extLst>
          </p:cNvPr>
          <p:cNvCxnSpPr/>
          <p:nvPr/>
        </p:nvCxnSpPr>
        <p:spPr>
          <a:xfrm flipV="1">
            <a:off x="8099013" y="5709298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CC01D93-A748-42F7-B8E8-8E63B1D435D7}"/>
              </a:ext>
            </a:extLst>
          </p:cNvPr>
          <p:cNvCxnSpPr/>
          <p:nvPr/>
        </p:nvCxnSpPr>
        <p:spPr>
          <a:xfrm flipV="1">
            <a:off x="8600953" y="5717689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0D8BD52-1A65-4057-9069-EFB5DB11C6AE}"/>
              </a:ext>
            </a:extLst>
          </p:cNvPr>
          <p:cNvCxnSpPr/>
          <p:nvPr/>
        </p:nvCxnSpPr>
        <p:spPr>
          <a:xfrm flipV="1">
            <a:off x="9121071" y="5704352"/>
            <a:ext cx="0" cy="18047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8EEF079-EFF1-4592-9A5A-44AD24171CFC}"/>
              </a:ext>
            </a:extLst>
          </p:cNvPr>
          <p:cNvCxnSpPr/>
          <p:nvPr/>
        </p:nvCxnSpPr>
        <p:spPr>
          <a:xfrm flipV="1">
            <a:off x="12531721" y="5314351"/>
            <a:ext cx="0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068C3B46-36BE-4F7A-A6DF-661A09EB5B2D}"/>
              </a:ext>
            </a:extLst>
          </p:cNvPr>
          <p:cNvSpPr/>
          <p:nvPr/>
        </p:nvSpPr>
        <p:spPr>
          <a:xfrm>
            <a:off x="6439389" y="5101207"/>
            <a:ext cx="1400962" cy="25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3E80A37-4163-4D27-AD68-83C7DF160BAC}"/>
              </a:ext>
            </a:extLst>
          </p:cNvPr>
          <p:cNvSpPr txBox="1"/>
          <p:nvPr/>
        </p:nvSpPr>
        <p:spPr>
          <a:xfrm>
            <a:off x="6016219" y="4598190"/>
            <a:ext cx="94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</a:t>
            </a:r>
          </a:p>
          <a:p>
            <a:r>
              <a:rPr lang="en-US" dirty="0"/>
              <a:t>Sep 6</a:t>
            </a:r>
            <a:endParaRPr lang="es-MX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EAC88B-5F87-4F7D-8721-5B2A7BAD9AD1}"/>
              </a:ext>
            </a:extLst>
          </p:cNvPr>
          <p:cNvSpPr txBox="1"/>
          <p:nvPr/>
        </p:nvSpPr>
        <p:spPr>
          <a:xfrm>
            <a:off x="7309212" y="463736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21</a:t>
            </a:r>
            <a:endParaRPr lang="es-MX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9E4D0E-A637-45C3-BD88-7FC85A94B404}"/>
              </a:ext>
            </a:extLst>
          </p:cNvPr>
          <p:cNvSpPr txBox="1"/>
          <p:nvPr/>
        </p:nvSpPr>
        <p:spPr>
          <a:xfrm>
            <a:off x="7944120" y="442840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17</a:t>
            </a:r>
            <a:endParaRPr lang="es-MX" dirty="0"/>
          </a:p>
        </p:txBody>
      </p: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4B0FE639-3769-42BC-8BC1-E684C84F3C6C}"/>
              </a:ext>
            </a:extLst>
          </p:cNvPr>
          <p:cNvSpPr/>
          <p:nvPr/>
        </p:nvSpPr>
        <p:spPr>
          <a:xfrm>
            <a:off x="6891596" y="4003434"/>
            <a:ext cx="991057" cy="25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93DB1A3-09B0-4B84-9530-D7554CEA693D}"/>
              </a:ext>
            </a:extLst>
          </p:cNvPr>
          <p:cNvSpPr txBox="1"/>
          <p:nvPr/>
        </p:nvSpPr>
        <p:spPr>
          <a:xfrm>
            <a:off x="7580114" y="35393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21</a:t>
            </a:r>
            <a:endParaRPr lang="es-MX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BCF3B34-E2BF-4371-98CF-279D037FE306}"/>
              </a:ext>
            </a:extLst>
          </p:cNvPr>
          <p:cNvSpPr txBox="1"/>
          <p:nvPr/>
        </p:nvSpPr>
        <p:spPr>
          <a:xfrm>
            <a:off x="8094732" y="336887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17</a:t>
            </a:r>
            <a:endParaRPr lang="es-MX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524B1AE-2E40-4B8C-A864-61A3AFD4B873}"/>
              </a:ext>
            </a:extLst>
          </p:cNvPr>
          <p:cNvSpPr txBox="1"/>
          <p:nvPr/>
        </p:nvSpPr>
        <p:spPr>
          <a:xfrm>
            <a:off x="6224909" y="3463818"/>
            <a:ext cx="150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</a:t>
            </a:r>
          </a:p>
          <a:p>
            <a:r>
              <a:rPr lang="en-US" dirty="0"/>
              <a:t>September 19</a:t>
            </a:r>
            <a:endParaRPr lang="es-MX" dirty="0"/>
          </a:p>
        </p:txBody>
      </p:sp>
      <p:sp>
        <p:nvSpPr>
          <p:cNvPr id="138" name="Arrow: Left-Right-Up 137">
            <a:extLst>
              <a:ext uri="{FF2B5EF4-FFF2-40B4-BE49-F238E27FC236}">
                <a16:creationId xmlns:a16="http://schemas.microsoft.com/office/drawing/2014/main" id="{F01DBA47-7E73-43FA-8965-0A0C924A0BC9}"/>
              </a:ext>
            </a:extLst>
          </p:cNvPr>
          <p:cNvSpPr/>
          <p:nvPr/>
        </p:nvSpPr>
        <p:spPr>
          <a:xfrm>
            <a:off x="7846558" y="5008783"/>
            <a:ext cx="496348" cy="299559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9" name="Arrow: Left-Right-Up 138">
            <a:extLst>
              <a:ext uri="{FF2B5EF4-FFF2-40B4-BE49-F238E27FC236}">
                <a16:creationId xmlns:a16="http://schemas.microsoft.com/office/drawing/2014/main" id="{46BA6AA0-72B3-4FC8-90E1-12441D528494}"/>
              </a:ext>
            </a:extLst>
          </p:cNvPr>
          <p:cNvSpPr/>
          <p:nvPr/>
        </p:nvSpPr>
        <p:spPr>
          <a:xfrm>
            <a:off x="7882653" y="3914196"/>
            <a:ext cx="496348" cy="299559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0" name="Arrow: Left-Right-Up 139">
            <a:extLst>
              <a:ext uri="{FF2B5EF4-FFF2-40B4-BE49-F238E27FC236}">
                <a16:creationId xmlns:a16="http://schemas.microsoft.com/office/drawing/2014/main" id="{43610EB6-57E1-4C73-9E6F-7863A7CFE3DC}"/>
              </a:ext>
            </a:extLst>
          </p:cNvPr>
          <p:cNvSpPr/>
          <p:nvPr/>
        </p:nvSpPr>
        <p:spPr>
          <a:xfrm>
            <a:off x="9524389" y="2262123"/>
            <a:ext cx="496348" cy="299559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120DF23-68D6-41ED-AE8F-B2D242EDDED1}"/>
              </a:ext>
            </a:extLst>
          </p:cNvPr>
          <p:cNvSpPr txBox="1"/>
          <p:nvPr/>
        </p:nvSpPr>
        <p:spPr>
          <a:xfrm>
            <a:off x="10020737" y="196136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A683E8C-129F-46A8-81A1-426E7F393CD2}"/>
              </a:ext>
            </a:extLst>
          </p:cNvPr>
          <p:cNvSpPr txBox="1"/>
          <p:nvPr/>
        </p:nvSpPr>
        <p:spPr>
          <a:xfrm>
            <a:off x="267214" y="216605"/>
            <a:ext cx="10285121" cy="7718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Tomato Production in the Lower Rio Grande Valley</a:t>
            </a:r>
            <a:endParaRPr lang="es-MX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172F3AD-742D-4623-83E9-9827C35E6848}"/>
              </a:ext>
            </a:extLst>
          </p:cNvPr>
          <p:cNvSpPr txBox="1"/>
          <p:nvPr/>
        </p:nvSpPr>
        <p:spPr>
          <a:xfrm>
            <a:off x="3305209" y="152192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Season</a:t>
            </a:r>
            <a:endParaRPr lang="es-MX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C601E74-FFC4-4B5A-A277-1DAF93336475}"/>
              </a:ext>
            </a:extLst>
          </p:cNvPr>
          <p:cNvSpPr txBox="1"/>
          <p:nvPr/>
        </p:nvSpPr>
        <p:spPr>
          <a:xfrm>
            <a:off x="6822593" y="1496366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Season</a:t>
            </a:r>
            <a:endParaRPr lang="es-MX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0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N1763">
            <a:extLst>
              <a:ext uri="{FF2B5EF4-FFF2-40B4-BE49-F238E27FC236}">
                <a16:creationId xmlns:a16="http://schemas.microsoft.com/office/drawing/2014/main" id="{725F3F0C-5EDB-48CB-B7B7-5EE3B33F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182570"/>
            <a:ext cx="4595449" cy="36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980B0391-5E2E-4CAE-BBDB-A07F1F46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81" y="200332"/>
            <a:ext cx="10067038" cy="6107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>
            <a:lvl1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Irrigation Efficiencies Drip and Furrow</a:t>
            </a:r>
          </a:p>
        </p:txBody>
      </p:sp>
      <p:pic>
        <p:nvPicPr>
          <p:cNvPr id="10244" name="Picture 4" descr="DSCN1477">
            <a:extLst>
              <a:ext uri="{FF2B5EF4-FFF2-40B4-BE49-F238E27FC236}">
                <a16:creationId xmlns:a16="http://schemas.microsoft.com/office/drawing/2014/main" id="{EAE311ED-A21C-4AC4-887E-4515E719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1" y="1165944"/>
            <a:ext cx="4283893" cy="36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EA3423D-C307-461B-B297-EEEB6DAF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987"/>
            <a:ext cx="18601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5F8CBA-F743-450C-B351-5FD9B625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252" y="5826003"/>
            <a:ext cx="6409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66"/>
                </a:solidFill>
                <a:effectLst/>
                <a:latin typeface="Times New Roman" panose="02020603050405020304" pitchFamily="18" charset="0"/>
              </a:rPr>
              <a:t>Drip:   89 % less water and 47% more yield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C39FE9B-9B42-4B43-962C-A10A09D4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307" y="4883769"/>
            <a:ext cx="4595448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838200" indent="-8382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effectLst/>
                <a:latin typeface="Times New Roman" panose="02020603050405020304" pitchFamily="18" charset="0"/>
              </a:rPr>
              <a:t>Drip = 14.1 in or 1,927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</a:rPr>
              <a:t>lbs</a:t>
            </a:r>
            <a:r>
              <a:rPr lang="en-US" altLang="en-US" sz="2400" dirty="0">
                <a:effectLst/>
                <a:latin typeface="Times New Roman" panose="02020603050405020304" pitchFamily="18" charset="0"/>
              </a:rPr>
              <a:t>/in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        =  25,565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lbs</a:t>
            </a:r>
            <a:r>
              <a:rPr lang="en-US" altLang="en-US" sz="2400" dirty="0">
                <a:latin typeface="Times New Roman" panose="02020603050405020304" pitchFamily="18" charset="0"/>
              </a:rPr>
              <a:t>/ac</a:t>
            </a:r>
            <a:endParaRPr lang="en-US" altLang="en-US" sz="24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782094E6-FB2B-48A1-B1A1-3ECF06D5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668" y="4845298"/>
            <a:ext cx="4283893" cy="90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838200" indent="-8382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dirty="0">
                <a:effectLst/>
                <a:latin typeface="Times New Roman" panose="02020603050405020304" pitchFamily="18" charset="0"/>
              </a:rPr>
              <a:t>Furrow = 26.7  in or 796 </a:t>
            </a:r>
            <a:r>
              <a:rPr lang="en-US" altLang="en-US" sz="2400" dirty="0" err="1">
                <a:effectLst/>
                <a:latin typeface="Times New Roman" panose="02020603050405020304" pitchFamily="18" charset="0"/>
              </a:rPr>
              <a:t>lbs</a:t>
            </a:r>
            <a:r>
              <a:rPr lang="en-US" altLang="en-US" sz="2400" dirty="0">
                <a:effectLst/>
                <a:latin typeface="Times New Roman" panose="02020603050405020304" pitchFamily="18" charset="0"/>
              </a:rPr>
              <a:t>/in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=  25,565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lbs</a:t>
            </a:r>
            <a:r>
              <a:rPr lang="en-US" altLang="en-US" sz="2400" dirty="0">
                <a:latin typeface="Times New Roman" panose="02020603050405020304" pitchFamily="18" charset="0"/>
              </a:rPr>
              <a:t>/ac</a:t>
            </a:r>
            <a:endParaRPr lang="en-US" altLang="en-US" sz="24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3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463412FA-63E7-46F8-97C3-7EF3B5B4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491" y="183198"/>
            <a:ext cx="8229600" cy="944721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Watermelon Irrigation Study</a:t>
            </a:r>
            <a:endParaRPr lang="en-US" altLang="en-US" sz="4000" dirty="0"/>
          </a:p>
        </p:txBody>
      </p:sp>
      <p:sp>
        <p:nvSpPr>
          <p:cNvPr id="25603" name="Rectangle 12">
            <a:extLst>
              <a:ext uri="{FF2B5EF4-FFF2-40B4-BE49-F238E27FC236}">
                <a16:creationId xmlns:a16="http://schemas.microsoft.com/office/drawing/2014/main" id="{6D1B3049-9175-46BB-91B2-F1E36632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632" y="5497316"/>
            <a:ext cx="7118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838200" indent="-8382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Average in the region = 50,000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lbs</a:t>
            </a:r>
            <a:r>
              <a:rPr lang="en-US" altLang="en-US" sz="3600" dirty="0">
                <a:latin typeface="Times New Roman" panose="02020603050405020304" pitchFamily="18" charset="0"/>
              </a:rPr>
              <a:t>/ac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7069535A-DFF7-4409-B0EC-3A196D69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6046792"/>
            <a:ext cx="770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2400" u="sng" dirty="0">
                <a:hlinkClick r:id="rId3"/>
              </a:rPr>
              <a:t>http://www.legacygrowers.com/production.html</a:t>
            </a:r>
            <a:endParaRPr lang="en-US" altLang="es-MX" sz="2400" dirty="0"/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7D6CFB81-3727-4E56-A8AE-87E9F3FC3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922923"/>
              </p:ext>
            </p:extLst>
          </p:nvPr>
        </p:nvGraphicFramePr>
        <p:xfrm>
          <a:off x="1006195" y="1535113"/>
          <a:ext cx="5688012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:\Users\juan.enciso\AppData\Local\Microsoft\Windows\Temporary Internet Files\Content.Outlook\P5GK0WDP\IMAG4088.jpg">
            <a:extLst>
              <a:ext uri="{FF2B5EF4-FFF2-40B4-BE49-F238E27FC236}">
                <a16:creationId xmlns:a16="http://schemas.microsoft.com/office/drawing/2014/main" id="{BF25994D-065A-4EA3-888A-ED44C78A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10" y="1323023"/>
            <a:ext cx="3346132" cy="18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73005B3-68CD-4290-8052-0292834EE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3"/>
          <a:stretch>
            <a:fillRect/>
          </a:stretch>
        </p:blipFill>
        <p:spPr bwMode="auto">
          <a:xfrm>
            <a:off x="8032910" y="3311644"/>
            <a:ext cx="3346132" cy="18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32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74EC4CC4-5009-4129-94C4-47BDD63F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7" y="263035"/>
            <a:ext cx="4752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1D402A87-F263-4E37-8061-CE7E9820E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25" y="1243786"/>
            <a:ext cx="9674198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Texas International Produce Association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Agricultural Demonstration Initiative-TWDB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USDA-NRCS Conservation Innovation grants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USDA-NIFA Water </a:t>
            </a:r>
            <a:r>
              <a:rPr lang="en-US" altLang="en-US" dirty="0" err="1">
                <a:latin typeface="Times New Roman" panose="02020603050405020304" pitchFamily="18" charset="0"/>
              </a:rPr>
              <a:t>Porfolio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9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DC111578-7105-4228-B481-A1CA45D188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13C2F-4663-4D41-A206-B22B20293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571500"/>
            <a:ext cx="5244250" cy="5968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Experimental Design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3 treatments; (black plastic, white plastic and bare)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3 Planting dates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4 Plants/plot (variety)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80 inches beds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Plant spacing 8 inches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Planting dates: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- 2/28/16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- 3/15/16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- 3/31/16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D4A0671-DB63-4BEF-A00E-DE53FB76DF99}"/>
              </a:ext>
            </a:extLst>
          </p:cNvPr>
          <p:cNvGrpSpPr/>
          <p:nvPr/>
        </p:nvGrpSpPr>
        <p:grpSpPr>
          <a:xfrm>
            <a:off x="6094410" y="177338"/>
            <a:ext cx="5449889" cy="6071060"/>
            <a:chOff x="6094410" y="177338"/>
            <a:chExt cx="5449889" cy="60710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1EFDCAB-CF91-4B8E-9A2E-AAE79435F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4" r="3" b="3"/>
            <a:stretch/>
          </p:blipFill>
          <p:spPr>
            <a:xfrm>
              <a:off x="6094410" y="609601"/>
              <a:ext cx="5449889" cy="56387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C331B92-53FD-48B8-9D52-97C9B324A1E1}"/>
                </a:ext>
              </a:extLst>
            </p:cNvPr>
            <p:cNvSpPr/>
            <p:nvPr/>
          </p:nvSpPr>
          <p:spPr>
            <a:xfrm>
              <a:off x="6345377" y="731520"/>
              <a:ext cx="591592" cy="539496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4447177-8DD0-4EB7-BA0D-BF40A3BD6C46}"/>
                </a:ext>
              </a:extLst>
            </p:cNvPr>
            <p:cNvSpPr/>
            <p:nvPr/>
          </p:nvSpPr>
          <p:spPr>
            <a:xfrm>
              <a:off x="6184669" y="182880"/>
              <a:ext cx="802178" cy="426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rgbClr val="FFFF00"/>
                  </a:solidFill>
                </a:rPr>
                <a:t>1</a:t>
              </a:r>
              <a:r>
                <a:rPr lang="en-US" sz="1050" b="1" baseline="30000" dirty="0">
                  <a:solidFill>
                    <a:srgbClr val="FFFF00"/>
                  </a:solidFill>
                </a:rPr>
                <a:t>st</a:t>
              </a:r>
              <a:r>
                <a:rPr lang="en-US" sz="1050" b="1" dirty="0">
                  <a:solidFill>
                    <a:srgbClr val="FFFF00"/>
                  </a:solidFill>
                </a:rPr>
                <a:t> planting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DA159D2-C29C-4AA2-A897-45A6A3EF0A5D}"/>
                </a:ext>
              </a:extLst>
            </p:cNvPr>
            <p:cNvSpPr/>
            <p:nvPr/>
          </p:nvSpPr>
          <p:spPr>
            <a:xfrm>
              <a:off x="7068589" y="725978"/>
              <a:ext cx="532017" cy="5394960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3B60E51-B507-4586-B482-AA2158A78194}"/>
                </a:ext>
              </a:extLst>
            </p:cNvPr>
            <p:cNvSpPr/>
            <p:nvPr/>
          </p:nvSpPr>
          <p:spPr>
            <a:xfrm>
              <a:off x="6894020" y="177338"/>
              <a:ext cx="802178" cy="426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rgbClr val="FFFF00"/>
                  </a:solidFill>
                </a:rPr>
                <a:t>2</a:t>
              </a:r>
              <a:r>
                <a:rPr lang="en-US" sz="1050" b="1" baseline="30000" dirty="0">
                  <a:solidFill>
                    <a:srgbClr val="FFFF00"/>
                  </a:solidFill>
                </a:rPr>
                <a:t>nd</a:t>
              </a:r>
              <a:r>
                <a:rPr lang="en-US" sz="1050" b="1" dirty="0">
                  <a:solidFill>
                    <a:srgbClr val="FFFF00"/>
                  </a:solidFill>
                </a:rPr>
                <a:t>  planting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44A19F3-77A0-4C29-971C-60D2E56B1B20}"/>
                </a:ext>
              </a:extLst>
            </p:cNvPr>
            <p:cNvSpPr/>
            <p:nvPr/>
          </p:nvSpPr>
          <p:spPr>
            <a:xfrm>
              <a:off x="7692045" y="734289"/>
              <a:ext cx="591592" cy="5394960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E5FE6A5-E3C9-4E76-A996-F1AF34F17DF8}"/>
                </a:ext>
              </a:extLst>
            </p:cNvPr>
            <p:cNvSpPr/>
            <p:nvPr/>
          </p:nvSpPr>
          <p:spPr>
            <a:xfrm>
              <a:off x="7575667" y="185649"/>
              <a:ext cx="802178" cy="426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rgbClr val="FFFF00"/>
                  </a:solidFill>
                </a:rPr>
                <a:t>3</a:t>
              </a:r>
              <a:r>
                <a:rPr lang="en-US" sz="1050" b="1" baseline="30000" dirty="0">
                  <a:solidFill>
                    <a:srgbClr val="FFFF00"/>
                  </a:solidFill>
                </a:rPr>
                <a:t>rd</a:t>
              </a:r>
              <a:r>
                <a:rPr lang="en-US" sz="1050" b="1" dirty="0">
                  <a:solidFill>
                    <a:srgbClr val="FFFF00"/>
                  </a:solidFill>
                </a:rPr>
                <a:t> planting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1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35EB4-2FDD-4C60-B0E1-E125ACA2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1" y="279400"/>
            <a:ext cx="6781800" cy="62544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FFFF00"/>
                </a:solidFill>
              </a:rPr>
              <a:t>List of varieties and type</a:t>
            </a:r>
          </a:p>
          <a:p>
            <a:pPr marL="0" indent="0">
              <a:buNone/>
            </a:pPr>
            <a:r>
              <a:rPr lang="en-US" sz="3600" dirty="0"/>
              <a:t>1. Torero (round/globe)</a:t>
            </a:r>
          </a:p>
          <a:p>
            <a:pPr marL="0" indent="0">
              <a:buNone/>
            </a:pPr>
            <a:r>
              <a:rPr lang="en-US" sz="3600" dirty="0"/>
              <a:t>2. Mykonos (round/globe) </a:t>
            </a:r>
          </a:p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dirty="0" err="1"/>
              <a:t>Shourouq</a:t>
            </a:r>
            <a:r>
              <a:rPr lang="en-US" sz="3600" dirty="0"/>
              <a:t> (round/globe) </a:t>
            </a:r>
          </a:p>
          <a:p>
            <a:pPr marL="0" indent="0">
              <a:buNone/>
            </a:pPr>
            <a:r>
              <a:rPr lang="en-US" sz="3600" dirty="0"/>
              <a:t>4. TAM Hot-Ty (round/globe)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4500" dirty="0"/>
              <a:t>5. Prunus (</a:t>
            </a:r>
            <a:r>
              <a:rPr lang="en-US" sz="4500" dirty="0" err="1"/>
              <a:t>roma</a:t>
            </a:r>
            <a:r>
              <a:rPr lang="en-US" sz="4500" dirty="0"/>
              <a:t>) </a:t>
            </a:r>
          </a:p>
          <a:p>
            <a:pPr marL="0" indent="0">
              <a:buNone/>
            </a:pPr>
            <a:r>
              <a:rPr lang="en-US" sz="4500" dirty="0"/>
              <a:t>6. Rio Grande (</a:t>
            </a:r>
            <a:r>
              <a:rPr lang="en-US" sz="4500" dirty="0" err="1"/>
              <a:t>roma</a:t>
            </a:r>
            <a:r>
              <a:rPr lang="en-US" sz="4500" dirty="0"/>
              <a:t>) (OP) </a:t>
            </a:r>
          </a:p>
          <a:p>
            <a:pPr marL="0" indent="0">
              <a:buNone/>
            </a:pPr>
            <a:r>
              <a:rPr lang="en-US" sz="4500" dirty="0"/>
              <a:t>7. Seri (</a:t>
            </a:r>
            <a:r>
              <a:rPr lang="en-US" sz="4500" dirty="0" err="1"/>
              <a:t>roma</a:t>
            </a:r>
            <a:r>
              <a:rPr lang="en-US" sz="4500" dirty="0"/>
              <a:t>) </a:t>
            </a:r>
          </a:p>
          <a:p>
            <a:pPr marL="0" indent="0">
              <a:buNone/>
            </a:pPr>
            <a:r>
              <a:rPr lang="en-US" sz="4500" dirty="0"/>
              <a:t>8. DRP-8551 (</a:t>
            </a:r>
            <a:r>
              <a:rPr lang="en-US" sz="4500" dirty="0" err="1"/>
              <a:t>roma</a:t>
            </a:r>
            <a:r>
              <a:rPr lang="en-US" sz="4500" dirty="0"/>
              <a:t>) </a:t>
            </a:r>
          </a:p>
          <a:p>
            <a:pPr marL="0" indent="0">
              <a:buNone/>
            </a:pPr>
            <a:r>
              <a:rPr lang="en-US" sz="4500" dirty="0"/>
              <a:t>9. SV8579TE (</a:t>
            </a:r>
            <a:r>
              <a:rPr lang="en-US" sz="4500" dirty="0" err="1"/>
              <a:t>roma</a:t>
            </a:r>
            <a:r>
              <a:rPr lang="en-US" sz="4500" dirty="0"/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0DAE06-498A-48B0-A251-24862AD5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7" t="12795" r="21667" b="50000"/>
          <a:stretch/>
        </p:blipFill>
        <p:spPr>
          <a:xfrm>
            <a:off x="8279476" y="422237"/>
            <a:ext cx="3422995" cy="3030777"/>
          </a:xfrm>
          <a:prstGeom prst="rect">
            <a:avLst/>
          </a:prstGeom>
        </p:spPr>
      </p:pic>
      <p:sp>
        <p:nvSpPr>
          <p:cNvPr id="5" name="AutoShape 2" descr="Screenshot 2018-02-28 15.56.00.png">
            <a:extLst>
              <a:ext uri="{FF2B5EF4-FFF2-40B4-BE49-F238E27FC236}">
                <a16:creationId xmlns:a16="http://schemas.microsoft.com/office/drawing/2014/main" id="{27066182-3F3C-4212-BC66-64C9D5870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E8EBD8-C5D6-457E-828B-016493985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3" t="52223" r="21591" b="13535"/>
          <a:stretch/>
        </p:blipFill>
        <p:spPr>
          <a:xfrm>
            <a:off x="8279475" y="3861697"/>
            <a:ext cx="3422995" cy="27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8A9311-059C-4E3F-85C4-90125486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06" y="251013"/>
            <a:ext cx="2366030" cy="71717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F8450F-EC4E-4332-A418-38CAB6D79D04}"/>
              </a:ext>
            </a:extLst>
          </p:cNvPr>
          <p:cNvSpPr/>
          <p:nvPr/>
        </p:nvSpPr>
        <p:spPr>
          <a:xfrm>
            <a:off x="202358" y="1048871"/>
            <a:ext cx="11711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white plastic resulted in a higher average yield (for all the planting dates and tomato varieties). Similar results were observed in the fall season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1822E4-EC49-4950-9177-BCDF774D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7" y="3009053"/>
            <a:ext cx="9827464" cy="31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8A9311-059C-4E3F-85C4-90125486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06" y="251013"/>
            <a:ext cx="2366030" cy="71717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F8450F-EC4E-4332-A418-38CAB6D79D04}"/>
              </a:ext>
            </a:extLst>
          </p:cNvPr>
          <p:cNvSpPr/>
          <p:nvPr/>
        </p:nvSpPr>
        <p:spPr>
          <a:xfrm>
            <a:off x="202358" y="1116106"/>
            <a:ext cx="11711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difference was observed among the tomato varieties in both seasons (P=&lt;.0001).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B9EEF8-08AC-4E07-9E44-B0B32C71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36" y="2743200"/>
            <a:ext cx="9010766" cy="36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4F35-0468-49DC-914F-6049D46E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7" y="148518"/>
            <a:ext cx="9948807" cy="995951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all" dirty="0">
                <a:ln w="3175" cmpd="sng">
                  <a:noFill/>
                </a:ln>
                <a:solidFill>
                  <a:srgbClr val="FFFF00"/>
                </a:solidFill>
              </a:rPr>
              <a:t>TOMATO PRODUCTION ON NET HOUSES</a:t>
            </a:r>
            <a:endParaRPr lang="es-MX" sz="4000" b="1" cap="all" dirty="0">
              <a:ln w="3175" cmpd="sng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1C4F8-E57A-4C35-9A2B-CD89702A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1917"/>
            <a:ext cx="4737406" cy="3554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7E963-169F-42DB-9870-21AC0E9C9D24}"/>
              </a:ext>
            </a:extLst>
          </p:cNvPr>
          <p:cNvSpPr txBox="1"/>
          <p:nvPr/>
        </p:nvSpPr>
        <p:spPr>
          <a:xfrm>
            <a:off x="6424427" y="1409329"/>
            <a:ext cx="3948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Control high temperatures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Reduce wind damage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Reduce insect pressure and diseases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Lower white fly incidence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60% higher yields on Spring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Higher sugar content and acidity (components of flavor)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180% Higher yields on Fall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Economically feasible</a:t>
            </a:r>
          </a:p>
          <a:p>
            <a:pPr marL="285750" indent="-285750">
              <a:buFontTx/>
              <a:buChar char="-"/>
            </a:pP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0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3392-9E71-4EA9-A6CA-D9D3A6FF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8" y="315884"/>
            <a:ext cx="8362604" cy="691918"/>
          </a:xfr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</a:rPr>
              <a:t>TOMATO PRODUCTION ON NET HOUSES</a:t>
            </a:r>
            <a:endParaRPr lang="es-MX" sz="3600" b="1" cap="all" dirty="0">
              <a:ln w="3175" cmpd="sng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77393-A106-4E63-BA30-B0C39532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5" y="1563574"/>
            <a:ext cx="5511960" cy="4114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E6203-F0B9-4E73-A4C5-1C836948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923" y="1847169"/>
            <a:ext cx="5695950" cy="172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78DE5-0CBB-4442-8BA3-A2FC35A15140}"/>
              </a:ext>
            </a:extLst>
          </p:cNvPr>
          <p:cNvSpPr txBox="1"/>
          <p:nvPr/>
        </p:nvSpPr>
        <p:spPr>
          <a:xfrm>
            <a:off x="6400800" y="1238919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Tomato Leaf Curl Virus Disease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835EA-AF1C-48BE-A735-DF50D971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4543425"/>
            <a:ext cx="5438775" cy="1521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44355-F9D5-4DA3-8071-9FAD8B6A54D6}"/>
              </a:ext>
            </a:extLst>
          </p:cNvPr>
          <p:cNvSpPr txBox="1"/>
          <p:nvPr/>
        </p:nvSpPr>
        <p:spPr>
          <a:xfrm>
            <a:off x="6400800" y="3958650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Fly population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9B207-EA41-471F-9481-5CA1F5678281}"/>
              </a:ext>
            </a:extLst>
          </p:cNvPr>
          <p:cNvSpPr txBox="1"/>
          <p:nvPr/>
        </p:nvSpPr>
        <p:spPr>
          <a:xfrm>
            <a:off x="241968" y="5748515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Variables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86720-5005-4B71-BB2E-DAAB1D6E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8349"/>
            <a:ext cx="6616969" cy="43839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87A0DF-DF24-479C-8645-2EA9EA4A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2" y="286109"/>
            <a:ext cx="10528068" cy="67816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TOMATO PRODUCTION ON NET HOUSES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90C44-83E7-4EE1-95E5-24F62A148455}"/>
              </a:ext>
            </a:extLst>
          </p:cNvPr>
          <p:cNvSpPr/>
          <p:nvPr/>
        </p:nvSpPr>
        <p:spPr>
          <a:xfrm>
            <a:off x="8696324" y="2962186"/>
            <a:ext cx="2657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Spring: 60% higher yields</a:t>
            </a:r>
          </a:p>
          <a:p>
            <a:pPr marL="285750" indent="-285750">
              <a:buFontTx/>
              <a:buChar char="-"/>
            </a:pPr>
            <a:r>
              <a:rPr lang="en-US" dirty="0"/>
              <a:t>Fall: 180% Higher yields</a:t>
            </a:r>
          </a:p>
          <a:p>
            <a:pPr marL="285750" indent="-285750">
              <a:buFontTx/>
              <a:buChar char="-"/>
            </a:pPr>
            <a:r>
              <a:rPr lang="en-US" dirty="0"/>
              <a:t>Economically feasible</a:t>
            </a:r>
          </a:p>
        </p:txBody>
      </p:sp>
    </p:spTree>
    <p:extLst>
      <p:ext uri="{BB962C8B-B14F-4D97-AF65-F5344CB8AC3E}">
        <p14:creationId xmlns:p14="http://schemas.microsoft.com/office/powerpoint/2010/main" val="198471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3114</TotalTime>
  <Words>839</Words>
  <Application>Microsoft Office PowerPoint</Application>
  <PresentationFormat>Widescreen</PresentationFormat>
  <Paragraphs>181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TOMATO PRODUCTION ON NET HOUSES</vt:lpstr>
      <vt:lpstr>TOMATO PRODUCTION ON NET HOUSES</vt:lpstr>
      <vt:lpstr>TOMATO PRODUCTION ON NET HOUSES</vt:lpstr>
      <vt:lpstr>TOMATO PRODUCTION ON NET HOUSES</vt:lpstr>
      <vt:lpstr>PowerPoint Presentation</vt:lpstr>
      <vt:lpstr>What seems to work well</vt:lpstr>
      <vt:lpstr>PowerPoint Presentation</vt:lpstr>
      <vt:lpstr>PowerPoint Presentation</vt:lpstr>
      <vt:lpstr>PowerPoint Presentation</vt:lpstr>
      <vt:lpstr>Irrigation Program</vt:lpstr>
      <vt:lpstr>Weather Data</vt:lpstr>
      <vt:lpstr>Features of the program </vt:lpstr>
      <vt:lpstr>Water Balance </vt:lpstr>
      <vt:lpstr>PowerPoint Presentation</vt:lpstr>
      <vt:lpstr>Watermelon Irrigation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Enciso</dc:creator>
  <cp:lastModifiedBy>Juan Enciso</cp:lastModifiedBy>
  <cp:revision>34</cp:revision>
  <dcterms:created xsi:type="dcterms:W3CDTF">2018-02-26T20:16:27Z</dcterms:created>
  <dcterms:modified xsi:type="dcterms:W3CDTF">2018-03-08T20:01:30Z</dcterms:modified>
</cp:coreProperties>
</file>