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8" r:id="rId4"/>
    <p:sldId id="259" r:id="rId5"/>
    <p:sldId id="260" r:id="rId6"/>
    <p:sldId id="261" r:id="rId7"/>
    <p:sldId id="262" r:id="rId8"/>
    <p:sldId id="263" r:id="rId9"/>
    <p:sldId id="264"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3"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8D16E-A627-4985-9AF9-921B9A91283D}" type="datetimeFigureOut">
              <a:rPr lang="en-US" smtClean="0"/>
              <a:t>3/8/2018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804E2-55B9-48BA-B07E-0F624BC52E37}" type="slidenum">
              <a:rPr lang="en-US" smtClean="0"/>
              <a:t>‹#›</a:t>
            </a:fld>
            <a:endParaRPr lang="en-US"/>
          </a:p>
        </p:txBody>
      </p:sp>
    </p:spTree>
    <p:extLst>
      <p:ext uri="{BB962C8B-B14F-4D97-AF65-F5344CB8AC3E}">
        <p14:creationId xmlns:p14="http://schemas.microsoft.com/office/powerpoint/2010/main" val="61900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2D687-2F92-4F77-AC90-BF2627CB15C0}" type="slidenum">
              <a:rPr lang="en-US" smtClean="0">
                <a:solidFill>
                  <a:prstClr val="black"/>
                </a:solidFill>
              </a:rPr>
              <a:pPr fontAlgn="base">
                <a:spcBef>
                  <a:spcPct val="0"/>
                </a:spcBef>
                <a:spcAft>
                  <a:spcPct val="0"/>
                </a:spcAft>
                <a:defRPr/>
              </a:pPr>
              <a:t>1</a:t>
            </a:fld>
            <a:endParaRPr lang="en-US" smtClean="0">
              <a:solidFill>
                <a:prstClr val="black"/>
              </a:solidFill>
            </a:endParaRPr>
          </a:p>
        </p:txBody>
      </p:sp>
      <p:sp>
        <p:nvSpPr>
          <p:cNvPr id="86019" name="Rectangle 2"/>
          <p:cNvSpPr>
            <a:spLocks noGrp="1" noRot="1" noChangeAspect="1" noChangeArrowheads="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Been coordinating implementation of the Arroyo Colorado WPP since 2007</a:t>
            </a:r>
          </a:p>
        </p:txBody>
      </p:sp>
    </p:spTree>
    <p:extLst>
      <p:ext uri="{BB962C8B-B14F-4D97-AF65-F5344CB8AC3E}">
        <p14:creationId xmlns:p14="http://schemas.microsoft.com/office/powerpoint/2010/main" val="82870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42D687-2F92-4F77-AC90-BF2627CB15C0}" type="slidenum">
              <a:rPr lang="en-US" smtClean="0">
                <a:solidFill>
                  <a:prstClr val="black"/>
                </a:solidFill>
              </a:rPr>
              <a:pPr fontAlgn="base">
                <a:spcBef>
                  <a:spcPct val="0"/>
                </a:spcBef>
                <a:spcAft>
                  <a:spcPct val="0"/>
                </a:spcAft>
                <a:defRPr/>
              </a:pPr>
              <a:t>2</a:t>
            </a:fld>
            <a:endParaRPr lang="en-US" smtClean="0">
              <a:solidFill>
                <a:prstClr val="black"/>
              </a:solidFill>
            </a:endParaRPr>
          </a:p>
        </p:txBody>
      </p:sp>
      <p:sp>
        <p:nvSpPr>
          <p:cNvPr id="86019" name="Rectangle 2"/>
          <p:cNvSpPr>
            <a:spLocks noGrp="1" noRot="1" noChangeAspect="1" noChangeArrowheads="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Been coordinating implementation of the Arroyo Colorado WPP since 2007</a:t>
            </a:r>
          </a:p>
        </p:txBody>
      </p:sp>
    </p:spTree>
    <p:extLst>
      <p:ext uri="{BB962C8B-B14F-4D97-AF65-F5344CB8AC3E}">
        <p14:creationId xmlns:p14="http://schemas.microsoft.com/office/powerpoint/2010/main" val="301225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was selected due to its ecological and economic importance, the severity of its water supply and quality issues, and the existence of long-standing partnerships and efforts</a:t>
            </a:r>
          </a:p>
          <a:p>
            <a:pPr marL="175308" indent="-175308">
              <a:buFont typeface="Arial" panose="020B0604020202020204" pitchFamily="34" charset="0"/>
              <a:buChar char="•"/>
            </a:pPr>
            <a:r>
              <a:rPr lang="en-US" dirty="0" smtClean="0"/>
              <a:t>supports an abundance of </a:t>
            </a:r>
            <a:r>
              <a:rPr lang="en-US" dirty="0" err="1" smtClean="0"/>
              <a:t>neotropical</a:t>
            </a:r>
            <a:r>
              <a:rPr lang="en-US" dirty="0" smtClean="0"/>
              <a:t> wildlife </a:t>
            </a:r>
          </a:p>
          <a:p>
            <a:pPr marL="175308" indent="-175308">
              <a:buFont typeface="Arial" panose="020B0604020202020204" pitchFamily="34" charset="0"/>
              <a:buChar char="•"/>
            </a:pPr>
            <a:r>
              <a:rPr lang="en-US" dirty="0" smtClean="0"/>
              <a:t>ecotourism as well as saltwater fishing are important economically</a:t>
            </a:r>
          </a:p>
          <a:p>
            <a:pPr marL="175308" indent="-175308">
              <a:buFont typeface="Arial" panose="020B0604020202020204" pitchFamily="34" charset="0"/>
              <a:buChar char="•"/>
            </a:pPr>
            <a:r>
              <a:rPr lang="en-US" dirty="0" smtClean="0"/>
              <a:t>Arroyo Colorado and Rio Grande have been identified as a “NPS Priority Watersheds” in the 2012 Texas Nonpoint Source Management Program</a:t>
            </a:r>
          </a:p>
          <a:p>
            <a:pPr marL="175308" indent="-175308">
              <a:buFont typeface="Arial" panose="020B0604020202020204" pitchFamily="34" charset="0"/>
              <a:buChar char="•"/>
            </a:pPr>
            <a:r>
              <a:rPr lang="en-US" dirty="0" smtClean="0"/>
              <a:t>According to the 2012 Texas Water Plan, significant unmet irrigation needs are expected in the future if significant improvements in water district conveyance systems and on-farm conservation practices are not achieved</a:t>
            </a:r>
            <a:endParaRPr lang="en-US" dirty="0"/>
          </a:p>
        </p:txBody>
      </p:sp>
      <p:sp>
        <p:nvSpPr>
          <p:cNvPr id="4" name="Slide Number Placeholder 3"/>
          <p:cNvSpPr>
            <a:spLocks noGrp="1"/>
          </p:cNvSpPr>
          <p:nvPr>
            <p:ph type="sldNum" sz="quarter" idx="10"/>
          </p:nvPr>
        </p:nvSpPr>
        <p:spPr/>
        <p:txBody>
          <a:bodyPr/>
          <a:lstStyle/>
          <a:p>
            <a:fld id="{F0556D18-CC9F-4112-92F9-7B490596DA39}" type="slidenum">
              <a:rPr lang="en-US" smtClean="0"/>
              <a:t>3</a:t>
            </a:fld>
            <a:endParaRPr lang="en-US"/>
          </a:p>
        </p:txBody>
      </p:sp>
    </p:spTree>
    <p:extLst>
      <p:ext uri="{BB962C8B-B14F-4D97-AF65-F5344CB8AC3E}">
        <p14:creationId xmlns:p14="http://schemas.microsoft.com/office/powerpoint/2010/main" val="410693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 was selected due to its ecological and economic importance, the severity of its water supply and quality issues, and the existence of long-standing partnerships and efforts</a:t>
            </a:r>
          </a:p>
          <a:p>
            <a:pPr marL="175308" indent="-175308">
              <a:buFont typeface="Arial" panose="020B0604020202020204" pitchFamily="34" charset="0"/>
              <a:buChar char="•"/>
            </a:pPr>
            <a:r>
              <a:rPr lang="en-US" dirty="0" smtClean="0"/>
              <a:t>supports an abundance of </a:t>
            </a:r>
            <a:r>
              <a:rPr lang="en-US" dirty="0" err="1" smtClean="0"/>
              <a:t>neotropical</a:t>
            </a:r>
            <a:r>
              <a:rPr lang="en-US" dirty="0" smtClean="0"/>
              <a:t> wildlife </a:t>
            </a:r>
          </a:p>
          <a:p>
            <a:pPr marL="175308" indent="-175308">
              <a:buFont typeface="Arial" panose="020B0604020202020204" pitchFamily="34" charset="0"/>
              <a:buChar char="•"/>
            </a:pPr>
            <a:r>
              <a:rPr lang="en-US" dirty="0" smtClean="0"/>
              <a:t>ecotourism as well as saltwater fishing are important economically</a:t>
            </a:r>
          </a:p>
          <a:p>
            <a:pPr marL="175308" indent="-175308">
              <a:buFont typeface="Arial" panose="020B0604020202020204" pitchFamily="34" charset="0"/>
              <a:buChar char="•"/>
            </a:pPr>
            <a:r>
              <a:rPr lang="en-US" dirty="0" smtClean="0"/>
              <a:t>Arroyo Colorado and Rio Grande have been identified as a “NPS Priority Watersheds” in the 2012 Texas Nonpoint Source Management Program</a:t>
            </a:r>
          </a:p>
          <a:p>
            <a:pPr marL="175308" indent="-175308">
              <a:buFont typeface="Arial" panose="020B0604020202020204" pitchFamily="34" charset="0"/>
              <a:buChar char="•"/>
            </a:pPr>
            <a:r>
              <a:rPr lang="en-US" dirty="0" smtClean="0"/>
              <a:t>According to the 2012 Texas Water Plan, significant unmet irrigation needs are expected in the future if significant improvements in water district conveyance systems and on-farm conservation practices are not achieved</a:t>
            </a:r>
            <a:endParaRPr lang="en-US" dirty="0"/>
          </a:p>
        </p:txBody>
      </p:sp>
      <p:sp>
        <p:nvSpPr>
          <p:cNvPr id="4" name="Slide Number Placeholder 3"/>
          <p:cNvSpPr>
            <a:spLocks noGrp="1"/>
          </p:cNvSpPr>
          <p:nvPr>
            <p:ph type="sldNum" sz="quarter" idx="10"/>
          </p:nvPr>
        </p:nvSpPr>
        <p:spPr/>
        <p:txBody>
          <a:bodyPr/>
          <a:lstStyle/>
          <a:p>
            <a:fld id="{F0556D18-CC9F-4112-92F9-7B490596DA39}" type="slidenum">
              <a:rPr lang="en-US" smtClean="0"/>
              <a:t>4</a:t>
            </a:fld>
            <a:endParaRPr lang="en-US"/>
          </a:p>
        </p:txBody>
      </p:sp>
    </p:spTree>
    <p:extLst>
      <p:ext uri="{BB962C8B-B14F-4D97-AF65-F5344CB8AC3E}">
        <p14:creationId xmlns:p14="http://schemas.microsoft.com/office/powerpoint/2010/main" val="199879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479392-BEE4-46EB-9106-8158E1ECBDD4}"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13718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9392-BEE4-46EB-9106-8158E1ECBDD4}"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49147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9392-BEE4-46EB-9106-8158E1ECBDD4}"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67000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79392-BEE4-46EB-9106-8158E1ECBDD4}"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93291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479392-BEE4-46EB-9106-8158E1ECBDD4}"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349161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79392-BEE4-46EB-9106-8158E1ECBDD4}"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327746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479392-BEE4-46EB-9106-8158E1ECBDD4}"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04215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79392-BEE4-46EB-9106-8158E1ECBDD4}"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369846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79392-BEE4-46EB-9106-8158E1ECBDD4}"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21642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479392-BEE4-46EB-9106-8158E1ECBDD4}"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349951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479392-BEE4-46EB-9106-8158E1ECBDD4}"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74159-7845-4015-978D-7DD16D7D70B7}" type="slidenum">
              <a:rPr lang="en-US" smtClean="0"/>
              <a:t>‹#›</a:t>
            </a:fld>
            <a:endParaRPr lang="en-US"/>
          </a:p>
        </p:txBody>
      </p:sp>
    </p:spTree>
    <p:extLst>
      <p:ext uri="{BB962C8B-B14F-4D97-AF65-F5344CB8AC3E}">
        <p14:creationId xmlns:p14="http://schemas.microsoft.com/office/powerpoint/2010/main" val="210415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79392-BEE4-46EB-9106-8158E1ECBDD4}" type="datetimeFigureOut">
              <a:rPr lang="en-US" smtClean="0"/>
              <a:t>3/8/2018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74159-7845-4015-978D-7DD16D7D70B7}" type="slidenum">
              <a:rPr lang="en-US" smtClean="0"/>
              <a:t>‹#›</a:t>
            </a:fld>
            <a:endParaRPr lang="en-US"/>
          </a:p>
        </p:txBody>
      </p:sp>
    </p:spTree>
    <p:extLst>
      <p:ext uri="{BB962C8B-B14F-4D97-AF65-F5344CB8AC3E}">
        <p14:creationId xmlns:p14="http://schemas.microsoft.com/office/powerpoint/2010/main" val="2398318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ctor.Gutierrez@ag.ta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tmp"/><Relationship Id="rId12" Type="http://schemas.openxmlformats.org/officeDocument/2006/relationships/image" Target="../media/image20.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509601" y="0"/>
            <a:ext cx="9158399" cy="914400"/>
          </a:xfrm>
        </p:spPr>
        <p:txBody>
          <a:bodyPr/>
          <a:lstStyle/>
          <a:p>
            <a:pPr algn="ct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Texas Water Resources Institute</a:t>
            </a:r>
            <a:endParaRPr lang="en-US" sz="4000" b="1" dirty="0"/>
          </a:p>
        </p:txBody>
      </p:sp>
      <p:sp>
        <p:nvSpPr>
          <p:cNvPr id="10243" name="Rectangle 5"/>
          <p:cNvSpPr>
            <a:spLocks noGrp="1" noChangeArrowheads="1"/>
          </p:cNvSpPr>
          <p:nvPr>
            <p:ph idx="1"/>
          </p:nvPr>
        </p:nvSpPr>
        <p:spPr>
          <a:xfrm>
            <a:off x="665017" y="1143000"/>
            <a:ext cx="10964487" cy="4513722"/>
          </a:xfrm>
        </p:spPr>
        <p:txBody>
          <a:bodyPr>
            <a:normAutofit/>
          </a:bodyPr>
          <a:lstStyle/>
          <a:p>
            <a:pPr marL="0" indent="0" algn="ctr">
              <a:buNone/>
            </a:pPr>
            <a:endParaRPr lang="en-US" sz="2000" dirty="0" smtClean="0"/>
          </a:p>
          <a:p>
            <a:pPr marL="0" indent="0" algn="ctr">
              <a:buNone/>
            </a:pPr>
            <a:endParaRPr lang="en-US" sz="2000" dirty="0"/>
          </a:p>
          <a:p>
            <a:pPr marL="0" indent="0" algn="ctr">
              <a:buNone/>
            </a:pPr>
            <a:r>
              <a:rPr lang="en-US" sz="3600" dirty="0" smtClean="0"/>
              <a:t>Victor Gutierrez</a:t>
            </a:r>
          </a:p>
          <a:p>
            <a:pPr marL="0" indent="0" algn="ctr">
              <a:buNone/>
            </a:pPr>
            <a:r>
              <a:rPr lang="en-US" sz="3600" dirty="0" smtClean="0"/>
              <a:t>Extension Assistant</a:t>
            </a:r>
          </a:p>
          <a:p>
            <a:pPr marL="0" indent="0" algn="ctr">
              <a:buNone/>
            </a:pPr>
            <a:r>
              <a:rPr lang="en-US" sz="3600" dirty="0" smtClean="0"/>
              <a:t>TWRI</a:t>
            </a:r>
          </a:p>
          <a:p>
            <a:pPr marL="0" indent="0" algn="ctr">
              <a:buNone/>
            </a:pPr>
            <a:r>
              <a:rPr lang="en-US" sz="3600" dirty="0" smtClean="0">
                <a:hlinkClick r:id="rId3"/>
              </a:rPr>
              <a:t>Victor.Gutierrez@ag.tamu.edu</a:t>
            </a:r>
            <a:endParaRPr lang="en-US" sz="3600" dirty="0" smtClean="0"/>
          </a:p>
          <a:p>
            <a:pPr marL="0" indent="0" algn="ctr">
              <a:buNone/>
            </a:pPr>
            <a:r>
              <a:rPr lang="en-US" sz="3600" dirty="0" smtClean="0"/>
              <a:t>956-969-5611</a:t>
            </a:r>
            <a:endParaRPr lang="en-US" sz="3600" dirty="0"/>
          </a:p>
        </p:txBody>
      </p:sp>
      <p:sp>
        <p:nvSpPr>
          <p:cNvPr id="5" name="Rectangle 5"/>
          <p:cNvSpPr txBox="1">
            <a:spLocks noChangeArrowheads="1"/>
          </p:cNvSpPr>
          <p:nvPr/>
        </p:nvSpPr>
        <p:spPr>
          <a:xfrm>
            <a:off x="665018" y="3886201"/>
            <a:ext cx="9926782" cy="18678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700" dirty="0"/>
          </a:p>
        </p:txBody>
      </p:sp>
      <p:sp>
        <p:nvSpPr>
          <p:cNvPr id="6" name="Rectangle 5"/>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8534400" y="5867400"/>
            <a:ext cx="1943100" cy="914400"/>
            <a:chOff x="7620000" y="4429682"/>
            <a:chExt cx="1295400" cy="609600"/>
          </a:xfrm>
        </p:grpSpPr>
        <p:sp>
          <p:nvSpPr>
            <p:cNvPr id="8" name="Rectangle 7"/>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spTree>
    <p:extLst>
      <p:ext uri="{BB962C8B-B14F-4D97-AF65-F5344CB8AC3E}">
        <p14:creationId xmlns:p14="http://schemas.microsoft.com/office/powerpoint/2010/main" val="289633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rgbClr r="0" g="0" b="0"/>
          </a:lnRef>
          <a:fillRef idx="0">
            <a:scrgbClr r="0" g="0" b="0"/>
          </a:fillRef>
          <a:effectRef idx="0">
            <a:scrgbClr r="0" g="0" b="0"/>
          </a:effectRef>
          <a:fontRef idx="minor">
            <a:schemeClr val="accent1"/>
          </a:fontRef>
        </p:style>
        <p:txBody>
          <a:bodyPr>
            <a:normAutofit fontScale="90000"/>
          </a:bodyPr>
          <a:lstStyle/>
          <a:p>
            <a:r>
              <a:rPr lang="en-US" dirty="0"/>
              <a:t/>
            </a:r>
            <a:br>
              <a:rPr lang="en-US" dirty="0"/>
            </a:br>
            <a:r>
              <a:rPr lang="en-US" b="1" dirty="0"/>
              <a:t> </a:t>
            </a:r>
            <a:r>
              <a:rPr lang="en-US" sz="4000" b="1" dirty="0"/>
              <a:t>Conservation Reserve Program: Clean Lakes, Estuaries </a:t>
            </a:r>
            <a:br>
              <a:rPr lang="en-US" sz="4000" b="1" dirty="0"/>
            </a:br>
            <a:r>
              <a:rPr lang="en-US" sz="4000" b="1" dirty="0"/>
              <a:t>and Rivers (CLEAR) - Bioreactors and Saturated Buffers </a:t>
            </a:r>
          </a:p>
        </p:txBody>
      </p:sp>
      <p:sp>
        <p:nvSpPr>
          <p:cNvPr id="3" name="Content Placeholder 2"/>
          <p:cNvSpPr>
            <a:spLocks noGrp="1"/>
          </p:cNvSpPr>
          <p:nvPr>
            <p:ph idx="1"/>
          </p:nvPr>
        </p:nvSpPr>
        <p:spPr/>
        <p:txBody>
          <a:bodyPr/>
          <a:lstStyle/>
          <a:p>
            <a:endParaRPr lang="en-US" dirty="0"/>
          </a:p>
          <a:p>
            <a:r>
              <a:rPr lang="en-US" sz="1800" dirty="0"/>
              <a:t> CRP participants establish long-term, resource-conserving vegetative species, such as approved grasses or trees (known as “covers”) to control soil erosion, improve the water quality and enhance wildlife habitat. In return, FSA provides participants with rental payments and cost-share assistance. Contracts are 10 to 15 years in duration. </a:t>
            </a:r>
            <a:endParaRPr lang="en-US" sz="1800" dirty="0" smtClean="0"/>
          </a:p>
          <a:p>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 </a:t>
            </a:r>
            <a:r>
              <a:rPr lang="en-US" sz="1800" dirty="0">
                <a:solidFill>
                  <a:srgbClr val="000000"/>
                </a:solidFill>
                <a:latin typeface="Calibri" panose="020F0502020204030204" pitchFamily="34" charset="0"/>
              </a:rPr>
              <a:t>Through CLEAR, FSA is targeting existing Filter Strip (CP21) and Riparian Buffer (CP22) practices that are already enrolled in CRP or are part of a new enrollment offer in areas with a need to reduce nitrate loading to surface water from subsurface drain outlets. </a:t>
            </a:r>
            <a:endParaRPr lang="en-US" sz="1800" dirty="0" smtClean="0">
              <a:solidFill>
                <a:srgbClr val="000000"/>
              </a:solidFill>
              <a:latin typeface="Calibri" panose="020F0502020204030204" pitchFamily="34" charset="0"/>
            </a:endParaRPr>
          </a:p>
          <a:p>
            <a:endParaRPr lang="en-US" sz="2000" dirty="0">
              <a:solidFill>
                <a:srgbClr val="000000"/>
              </a:solidFill>
              <a:latin typeface="Times New Roman" panose="02020603050405020304" pitchFamily="18" charset="0"/>
            </a:endParaRPr>
          </a:p>
        </p:txBody>
      </p:sp>
      <p:sp>
        <p:nvSpPr>
          <p:cNvPr id="6" name="Rectangle 5"/>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8345893" y="5778414"/>
            <a:ext cx="1950889" cy="920576"/>
          </a:xfrm>
          <a:prstGeom prst="rect">
            <a:avLst/>
          </a:prstGeom>
        </p:spPr>
      </p:pic>
    </p:spTree>
    <p:extLst>
      <p:ext uri="{BB962C8B-B14F-4D97-AF65-F5344CB8AC3E}">
        <p14:creationId xmlns:p14="http://schemas.microsoft.com/office/powerpoint/2010/main" val="2910309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527" y="2342814"/>
            <a:ext cx="1863000" cy="5585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207220"/>
            <a:ext cx="1868324" cy="76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1597" y="1371600"/>
            <a:ext cx="1371600" cy="597620"/>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52" y="4463709"/>
            <a:ext cx="2284214" cy="58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519" y="2134332"/>
            <a:ext cx="1290667" cy="975503"/>
          </a:xfrm>
          <a:prstGeom prst="rect">
            <a:avLst/>
          </a:prstGeom>
        </p:spPr>
      </p:pic>
      <p:pic>
        <p:nvPicPr>
          <p:cNvPr id="8" name="Picture 7" descr="RGRWAHome » RGRWA - Google Chrome"/>
          <p:cNvPicPr>
            <a:picLocks noChangeAspect="1"/>
          </p:cNvPicPr>
          <p:nvPr/>
        </p:nvPicPr>
        <p:blipFill rotWithShape="1">
          <a:blip r:embed="rId7">
            <a:extLst>
              <a:ext uri="{28A0092B-C50C-407E-A947-70E740481C1C}">
                <a14:useLocalDpi xmlns:a14="http://schemas.microsoft.com/office/drawing/2010/main" val="0"/>
              </a:ext>
            </a:extLst>
          </a:blip>
          <a:srcRect l="26176" t="15041" r="62843" b="78488"/>
          <a:stretch/>
        </p:blipFill>
        <p:spPr>
          <a:xfrm>
            <a:off x="5165844" y="3547409"/>
            <a:ext cx="1786960" cy="574378"/>
          </a:xfrm>
          <a:prstGeom prst="rect">
            <a:avLst/>
          </a:prstGeom>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1165" y="5528212"/>
            <a:ext cx="1639724" cy="67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5047" y="5407026"/>
            <a:ext cx="1549153" cy="79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Harlingen Irrigation District - Google Chrome"/>
          <p:cNvPicPr>
            <a:picLocks noChangeAspect="1"/>
          </p:cNvPicPr>
          <p:nvPr/>
        </p:nvPicPr>
        <p:blipFill rotWithShape="1">
          <a:blip r:embed="rId10" cstate="print">
            <a:extLst>
              <a:ext uri="{28A0092B-C50C-407E-A947-70E740481C1C}">
                <a14:useLocalDpi xmlns:a14="http://schemas.microsoft.com/office/drawing/2010/main" val="0"/>
              </a:ext>
            </a:extLst>
          </a:blip>
          <a:srcRect l="17528" t="9327" r="50000" b="81346"/>
          <a:stretch/>
        </p:blipFill>
        <p:spPr>
          <a:xfrm>
            <a:off x="7621116" y="3645542"/>
            <a:ext cx="2413471" cy="378112"/>
          </a:xfrm>
          <a:prstGeom prst="rect">
            <a:avLst/>
          </a:prstGeom>
        </p:spPr>
      </p:pic>
      <p:sp>
        <p:nvSpPr>
          <p:cNvPr id="11" name="Rectangle 10"/>
          <p:cNvSpPr/>
          <p:nvPr/>
        </p:nvSpPr>
        <p:spPr>
          <a:xfrm>
            <a:off x="4978522" y="2342814"/>
            <a:ext cx="2362200" cy="707886"/>
          </a:xfrm>
          <a:prstGeom prst="rect">
            <a:avLst/>
          </a:prstGeom>
          <a:noFill/>
        </p:spPr>
        <p:txBody>
          <a:bodyPr wrap="square" lIns="91440" tIns="45720" rIns="91440" bIns="45720">
            <a:sp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Cameron County Irrigation District #2</a:t>
            </a:r>
          </a:p>
        </p:txBody>
      </p:sp>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9528" y="3645543"/>
            <a:ext cx="16668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0149" y="4419601"/>
            <a:ext cx="1872679" cy="624227"/>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13198" y="5407025"/>
            <a:ext cx="1310327" cy="1099128"/>
          </a:xfrm>
          <a:prstGeom prst="rect">
            <a:avLst/>
          </a:prstGeom>
        </p:spPr>
      </p:pic>
      <p:sp>
        <p:nvSpPr>
          <p:cNvPr id="19" name="Rectangle 18"/>
          <p:cNvSpPr/>
          <p:nvPr/>
        </p:nvSpPr>
        <p:spPr>
          <a:xfrm>
            <a:off x="1524000" y="0"/>
            <a:ext cx="9144000" cy="923330"/>
          </a:xfrm>
          <a:prstGeom prst="rect">
            <a:avLst/>
          </a:prstGeom>
          <a:noFill/>
        </p:spPr>
        <p:txBody>
          <a:bodyPr wrap="squar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Thanks To Our Partners</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295832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509601" y="0"/>
            <a:ext cx="9158399" cy="914400"/>
          </a:xfrm>
        </p:spPr>
        <p:txBody>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Texas Water Resources Institute</a:t>
            </a:r>
            <a:endParaRPr lang="en-US" sz="4000" b="1" dirty="0"/>
          </a:p>
        </p:txBody>
      </p:sp>
      <p:sp>
        <p:nvSpPr>
          <p:cNvPr id="10243" name="Rectangle 5"/>
          <p:cNvSpPr>
            <a:spLocks noGrp="1" noChangeArrowheads="1"/>
          </p:cNvSpPr>
          <p:nvPr>
            <p:ph idx="1"/>
          </p:nvPr>
        </p:nvSpPr>
        <p:spPr>
          <a:xfrm>
            <a:off x="665018" y="1143000"/>
            <a:ext cx="6650182" cy="2514600"/>
          </a:xfrm>
        </p:spPr>
        <p:txBody>
          <a:bodyPr>
            <a:normAutofit/>
          </a:bodyPr>
          <a:lstStyle/>
          <a:p>
            <a:pPr marL="0" indent="0">
              <a:buNone/>
            </a:pPr>
            <a:r>
              <a:rPr lang="en-US" sz="2700" dirty="0"/>
              <a:t>Operating unit of:</a:t>
            </a:r>
          </a:p>
          <a:p>
            <a:r>
              <a:rPr lang="en-US" sz="2700" dirty="0"/>
              <a:t>Texas A&amp;M </a:t>
            </a:r>
            <a:r>
              <a:rPr lang="en-US" sz="2700" dirty="0" err="1"/>
              <a:t>AgriLife</a:t>
            </a:r>
            <a:r>
              <a:rPr lang="en-US" sz="2700" dirty="0"/>
              <a:t> Research</a:t>
            </a:r>
          </a:p>
          <a:p>
            <a:r>
              <a:rPr lang="en-US" sz="2700" dirty="0"/>
              <a:t>Texas A&amp;M </a:t>
            </a:r>
            <a:r>
              <a:rPr lang="en-US" sz="2700" dirty="0" err="1"/>
              <a:t>AgriLife</a:t>
            </a:r>
            <a:r>
              <a:rPr lang="en-US" sz="2700" dirty="0"/>
              <a:t> Extension Service</a:t>
            </a:r>
          </a:p>
          <a:p>
            <a:r>
              <a:rPr lang="en-US" sz="2700" dirty="0"/>
              <a:t>Texas A&amp;M University College of Agriculture and Life Sciences</a:t>
            </a:r>
          </a:p>
        </p:txBody>
      </p:sp>
      <p:pic>
        <p:nvPicPr>
          <p:cNvPr id="4" name="Picture 3" descr="C:\Users\Roelnew1\AppData\Local\Microsoft\Windows\Temporary Internet Files\Content.Outlook\UNGFEZHL\TWRIPillars (2).jpg"/>
          <p:cNvPicPr/>
          <p:nvPr/>
        </p:nvPicPr>
        <p:blipFill rotWithShape="1">
          <a:blip r:embed="rId3" cstate="print">
            <a:extLst>
              <a:ext uri="{28A0092B-C50C-407E-A947-70E740481C1C}">
                <a14:useLocalDpi xmlns:a14="http://schemas.microsoft.com/office/drawing/2010/main" val="0"/>
              </a:ext>
            </a:extLst>
          </a:blip>
          <a:srcRect t="14722"/>
          <a:stretch/>
        </p:blipFill>
        <p:spPr bwMode="auto">
          <a:xfrm>
            <a:off x="7315200" y="1066800"/>
            <a:ext cx="3352800" cy="2514600"/>
          </a:xfrm>
          <a:prstGeom prst="rect">
            <a:avLst/>
          </a:prstGeom>
          <a:noFill/>
          <a:ln>
            <a:noFill/>
          </a:ln>
        </p:spPr>
      </p:pic>
      <p:sp>
        <p:nvSpPr>
          <p:cNvPr id="5" name="Rectangle 5"/>
          <p:cNvSpPr txBox="1">
            <a:spLocks noChangeArrowheads="1"/>
          </p:cNvSpPr>
          <p:nvPr/>
        </p:nvSpPr>
        <p:spPr>
          <a:xfrm>
            <a:off x="665018" y="3886201"/>
            <a:ext cx="9926782" cy="18678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dirty="0"/>
              <a:t>Established by TX Legislature &amp; Governor in 1964</a:t>
            </a:r>
          </a:p>
          <a:p>
            <a:r>
              <a:rPr lang="en-US" sz="2700" dirty="0"/>
              <a:t>To aid in the resolution of State and regional water resource issues</a:t>
            </a:r>
          </a:p>
        </p:txBody>
      </p:sp>
      <p:sp>
        <p:nvSpPr>
          <p:cNvPr id="6" name="Rectangle 5"/>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8534400" y="5867400"/>
            <a:ext cx="1943100" cy="914400"/>
            <a:chOff x="7620000" y="4429682"/>
            <a:chExt cx="1295400" cy="609600"/>
          </a:xfrm>
        </p:grpSpPr>
        <p:sp>
          <p:nvSpPr>
            <p:cNvPr id="8" name="Rectangle 7"/>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spTree>
    <p:extLst>
      <p:ext uri="{BB962C8B-B14F-4D97-AF65-F5344CB8AC3E}">
        <p14:creationId xmlns:p14="http://schemas.microsoft.com/office/powerpoint/2010/main" val="3965939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RCPP?</a:t>
            </a:r>
            <a:endParaRPr lang="en-US" dirty="0"/>
          </a:p>
        </p:txBody>
      </p:sp>
      <p:sp>
        <p:nvSpPr>
          <p:cNvPr id="3" name="Content Placeholder 2"/>
          <p:cNvSpPr>
            <a:spLocks noGrp="1"/>
          </p:cNvSpPr>
          <p:nvPr>
            <p:ph idx="1"/>
          </p:nvPr>
        </p:nvSpPr>
        <p:spPr>
          <a:xfrm>
            <a:off x="365760" y="1066800"/>
            <a:ext cx="11450320" cy="3430386"/>
          </a:xfrm>
        </p:spPr>
        <p:txBody>
          <a:bodyPr>
            <a:normAutofit/>
          </a:bodyPr>
          <a:lstStyle/>
          <a:p>
            <a:r>
              <a:rPr lang="en-US" dirty="0" smtClean="0"/>
              <a:t>Regional Conservation Partnership Program</a:t>
            </a:r>
          </a:p>
          <a:p>
            <a:pPr lvl="1"/>
            <a:r>
              <a:rPr lang="en-US" dirty="0"/>
              <a:t>Created by 2014 Farm Bill</a:t>
            </a:r>
          </a:p>
          <a:p>
            <a:pPr lvl="1"/>
            <a:r>
              <a:rPr lang="en-US" dirty="0" smtClean="0"/>
              <a:t>Administered by USDA Natural Resources Conservation Service (NRCS)</a:t>
            </a:r>
          </a:p>
          <a:p>
            <a:pPr marL="457200" lvl="1" indent="0">
              <a:buNone/>
            </a:pPr>
            <a:endParaRPr lang="en-US" dirty="0" smtClean="0"/>
          </a:p>
          <a:p>
            <a:r>
              <a:rPr lang="en-US" dirty="0" smtClean="0"/>
              <a:t>Voluntary conservation effort </a:t>
            </a:r>
          </a:p>
          <a:p>
            <a:pPr lvl="1"/>
            <a:r>
              <a:rPr lang="en-US" dirty="0" smtClean="0"/>
              <a:t>Promotes partnership with NRCS to address priority natural resource concerns</a:t>
            </a:r>
          </a:p>
          <a:p>
            <a:pPr lvl="1"/>
            <a:r>
              <a:rPr lang="en-US" dirty="0" smtClean="0"/>
              <a:t>Provides financial &amp; technical assistance to landowners to install/maintain conservation practices</a:t>
            </a:r>
          </a:p>
        </p:txBody>
      </p:sp>
      <p:sp>
        <p:nvSpPr>
          <p:cNvPr id="5" name="Rectangle 4"/>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a:xfrm>
            <a:off x="8534400" y="5867400"/>
            <a:ext cx="1943100" cy="914400"/>
            <a:chOff x="7620000" y="4429682"/>
            <a:chExt cx="1295400" cy="609600"/>
          </a:xfrm>
        </p:grpSpPr>
        <p:sp>
          <p:nvSpPr>
            <p:cNvPr id="7" name="Rectangle 6"/>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spTree>
    <p:extLst>
      <p:ext uri="{BB962C8B-B14F-4D97-AF65-F5344CB8AC3E}">
        <p14:creationId xmlns:p14="http://schemas.microsoft.com/office/powerpoint/2010/main" val="292280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is RCPP?</a:t>
            </a:r>
            <a:endParaRPr lang="en-US" dirty="0"/>
          </a:p>
        </p:txBody>
      </p:sp>
      <p:sp>
        <p:nvSpPr>
          <p:cNvPr id="3" name="Content Placeholder 2"/>
          <p:cNvSpPr>
            <a:spLocks noGrp="1"/>
          </p:cNvSpPr>
          <p:nvPr>
            <p:ph idx="1"/>
          </p:nvPr>
        </p:nvSpPr>
        <p:spPr>
          <a:xfrm>
            <a:off x="1055716" y="1066800"/>
            <a:ext cx="9155084" cy="4800600"/>
          </a:xfrm>
        </p:spPr>
        <p:txBody>
          <a:bodyPr>
            <a:normAutofit/>
          </a:bodyPr>
          <a:lstStyle/>
          <a:p>
            <a:r>
              <a:rPr lang="en-US" dirty="0" smtClean="0"/>
              <a:t>In 2014-2015, $</a:t>
            </a:r>
            <a:r>
              <a:rPr lang="en-US" dirty="0"/>
              <a:t>235M </a:t>
            </a:r>
            <a:r>
              <a:rPr lang="en-US" dirty="0" smtClean="0"/>
              <a:t>available nationally</a:t>
            </a:r>
          </a:p>
          <a:p>
            <a:r>
              <a:rPr lang="en-US" dirty="0" smtClean="0"/>
              <a:t>Funding </a:t>
            </a:r>
            <a:r>
              <a:rPr lang="en-US" dirty="0"/>
              <a:t>allocated as follows:</a:t>
            </a:r>
          </a:p>
          <a:p>
            <a:pPr lvl="1"/>
            <a:r>
              <a:rPr lang="en-US" dirty="0"/>
              <a:t>35% Critical Conservation </a:t>
            </a:r>
            <a:r>
              <a:rPr lang="en-US" dirty="0" smtClean="0"/>
              <a:t>Areas (e.g. Chesapeake)</a:t>
            </a:r>
            <a:endParaRPr lang="en-US" dirty="0"/>
          </a:p>
          <a:p>
            <a:pPr lvl="1"/>
            <a:r>
              <a:rPr lang="en-US" dirty="0"/>
              <a:t>40% National/Multi-State Projects</a:t>
            </a:r>
          </a:p>
          <a:p>
            <a:pPr lvl="1"/>
            <a:r>
              <a:rPr lang="en-US" b="1" dirty="0"/>
              <a:t>25% Single State </a:t>
            </a:r>
            <a:r>
              <a:rPr lang="en-US" b="1" dirty="0" smtClean="0"/>
              <a:t>Projects</a:t>
            </a:r>
          </a:p>
          <a:p>
            <a:pPr marL="457200" lvl="1" indent="0">
              <a:buNone/>
            </a:pPr>
            <a:endParaRPr lang="en-US" dirty="0"/>
          </a:p>
          <a:p>
            <a:r>
              <a:rPr lang="en-US" dirty="0" smtClean="0"/>
              <a:t>TWRI submitted pre-proposal – July 2014</a:t>
            </a:r>
          </a:p>
          <a:p>
            <a:r>
              <a:rPr lang="en-US" dirty="0" smtClean="0"/>
              <a:t>TWRI submitted full proposal – October 2014</a:t>
            </a:r>
          </a:p>
          <a:p>
            <a:r>
              <a:rPr lang="en-US" dirty="0" smtClean="0"/>
              <a:t>Agreement initiated – June 2015</a:t>
            </a:r>
            <a:endParaRPr lang="en-US" dirty="0"/>
          </a:p>
        </p:txBody>
      </p:sp>
      <p:sp>
        <p:nvSpPr>
          <p:cNvPr id="5" name="Rectangle 4"/>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a:xfrm>
            <a:off x="8534400" y="5867400"/>
            <a:ext cx="1943100" cy="914400"/>
            <a:chOff x="7620000" y="4429682"/>
            <a:chExt cx="1295400" cy="609600"/>
          </a:xfrm>
        </p:grpSpPr>
        <p:sp>
          <p:nvSpPr>
            <p:cNvPr id="7" name="Rectangle 6"/>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spTree>
    <p:extLst>
      <p:ext uri="{BB962C8B-B14F-4D97-AF65-F5344CB8AC3E}">
        <p14:creationId xmlns:p14="http://schemas.microsoft.com/office/powerpoint/2010/main" val="365898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82136"/>
            <a:ext cx="3962400" cy="2184864"/>
          </a:xfrm>
        </p:spPr>
        <p:txBody>
          <a:bodyPr>
            <a:no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2014-2015 Texas RCPP Projects</a:t>
            </a:r>
            <a:endParaRPr lang="en-US" sz="4000" b="1" dirty="0"/>
          </a:p>
        </p:txBody>
      </p:sp>
      <p:sp>
        <p:nvSpPr>
          <p:cNvPr id="3" name="Content Placeholder 2"/>
          <p:cNvSpPr>
            <a:spLocks noGrp="1"/>
          </p:cNvSpPr>
          <p:nvPr>
            <p:ph sz="half" idx="1"/>
          </p:nvPr>
        </p:nvSpPr>
        <p:spPr>
          <a:xfrm>
            <a:off x="1676400" y="3553123"/>
            <a:ext cx="3868342" cy="737889"/>
          </a:xfrm>
        </p:spPr>
        <p:txBody>
          <a:bodyPr>
            <a:normAutofit fontScale="92500" lnSpcReduction="10000"/>
          </a:bodyPr>
          <a:lstStyle/>
          <a:p>
            <a:pPr marL="0" indent="0">
              <a:buNone/>
            </a:pPr>
            <a:r>
              <a:rPr lang="en-US" dirty="0" smtClean="0"/>
              <a:t>Rice Stewardship Partnership</a:t>
            </a:r>
            <a:endParaRPr lang="en-US" dirty="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2000"/>
            <a:ext cx="4038600" cy="269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77000" y="4191000"/>
            <a:ext cx="4038600" cy="26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186" y="4291012"/>
            <a:ext cx="3861415" cy="256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6477000" y="152400"/>
            <a:ext cx="4038600" cy="685800"/>
          </a:xfrm>
          <a:prstGeom prst="rect">
            <a:avLst/>
          </a:prstGeom>
        </p:spPr>
        <p:txBody>
          <a:bodyPr>
            <a:normAutofit fontScale="85000" lnSpcReduction="20000"/>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dirty="0"/>
              <a:t>Lower Rio Grande Valley Water Improvement Initiative</a:t>
            </a:r>
          </a:p>
        </p:txBody>
      </p:sp>
      <p:sp>
        <p:nvSpPr>
          <p:cNvPr id="9" name="Content Placeholder 2"/>
          <p:cNvSpPr txBox="1">
            <a:spLocks/>
          </p:cNvSpPr>
          <p:nvPr/>
        </p:nvSpPr>
        <p:spPr>
          <a:xfrm>
            <a:off x="6477000" y="3553124"/>
            <a:ext cx="4038600" cy="714077"/>
          </a:xfrm>
          <a:prstGeom prst="rect">
            <a:avLst/>
          </a:prstGeom>
        </p:spPr>
        <p:txBody>
          <a:bodyPr>
            <a:normAutofit fontScale="85000" lnSpcReduction="20000"/>
          </a:bodyPr>
          <a:lstStyle>
            <a:lvl1pPr marL="292100" indent="-292100" algn="l" rtl="0" eaLnBrk="1" latinLnBrk="0" hangingPunct="1">
              <a:spcBef>
                <a:spcPts val="0"/>
              </a:spcBef>
              <a:buClr>
                <a:schemeClr val="accent1"/>
              </a:buClr>
              <a:buSzPct val="70000"/>
              <a:buFont typeface="Wingdings 2"/>
              <a:buChar char=""/>
              <a:defRPr kumimoji="0" sz="28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4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8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buNone/>
            </a:pPr>
            <a:r>
              <a:rPr lang="en-US" dirty="0"/>
              <a:t>Texas Gulf Coast Stream &amp; Wetland Initiative</a:t>
            </a:r>
          </a:p>
        </p:txBody>
      </p:sp>
    </p:spTree>
    <p:extLst>
      <p:ext uri="{BB962C8B-B14F-4D97-AF65-F5344CB8AC3E}">
        <p14:creationId xmlns:p14="http://schemas.microsoft.com/office/powerpoint/2010/main" val="186171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139" y="76200"/>
            <a:ext cx="9142863" cy="1143000"/>
          </a:xfrm>
        </p:spPr>
        <p:txBody>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Goals</a:t>
            </a:r>
            <a:endParaRPr lang="en-US" dirty="0"/>
          </a:p>
        </p:txBody>
      </p:sp>
      <p:sp>
        <p:nvSpPr>
          <p:cNvPr id="3" name="Content Placeholder 2"/>
          <p:cNvSpPr>
            <a:spLocks noGrp="1"/>
          </p:cNvSpPr>
          <p:nvPr>
            <p:ph idx="1"/>
          </p:nvPr>
        </p:nvSpPr>
        <p:spPr>
          <a:xfrm>
            <a:off x="881149" y="1092201"/>
            <a:ext cx="9310255" cy="2340956"/>
          </a:xfrm>
        </p:spPr>
        <p:txBody>
          <a:bodyPr>
            <a:normAutofit/>
          </a:bodyPr>
          <a:lstStyle/>
          <a:p>
            <a:r>
              <a:rPr lang="en-US" sz="3000" dirty="0">
                <a:latin typeface="Arial" panose="020B0604020202020204" pitchFamily="34" charset="0"/>
                <a:cs typeface="Arial" panose="020B0604020202020204" pitchFamily="34" charset="0"/>
              </a:rPr>
              <a:t>Enhance agricultural water use efficiency</a:t>
            </a:r>
          </a:p>
          <a:p>
            <a:pPr lvl="1"/>
            <a:r>
              <a:rPr lang="en-US" sz="3000" dirty="0">
                <a:latin typeface="Arial" panose="020B0604020202020204" pitchFamily="34" charset="0"/>
                <a:cs typeface="Arial" panose="020B0604020202020204" pitchFamily="34" charset="0"/>
              </a:rPr>
              <a:t>Improve irrigation scheduling</a:t>
            </a:r>
          </a:p>
          <a:p>
            <a:pPr lvl="1"/>
            <a:r>
              <a:rPr lang="en-US" sz="3000" dirty="0">
                <a:latin typeface="Arial" panose="020B0604020202020204" pitchFamily="34" charset="0"/>
                <a:cs typeface="Arial" panose="020B0604020202020204" pitchFamily="34" charset="0"/>
              </a:rPr>
              <a:t>Enhance irrigation delivery</a:t>
            </a:r>
          </a:p>
          <a:p>
            <a:pPr lvl="1"/>
            <a:r>
              <a:rPr lang="en-US" sz="3000" dirty="0">
                <a:latin typeface="Arial" panose="020B0604020202020204" pitchFamily="34" charset="0"/>
                <a:cs typeface="Arial" panose="020B0604020202020204" pitchFamily="34" charset="0"/>
              </a:rPr>
              <a:t>Increased adoption of improved irrigation technologies (conventional &amp; innovative)</a:t>
            </a:r>
          </a:p>
          <a:p>
            <a:pPr marL="0" indent="0">
              <a:buNone/>
            </a:pPr>
            <a:endParaRPr lang="en-US" dirty="0" smtClean="0">
              <a:latin typeface="Arial" panose="020B0604020202020204" pitchFamily="34" charset="0"/>
              <a:cs typeface="Arial" panose="020B0604020202020204" pitchFamily="34" charset="0"/>
            </a:endParaRPr>
          </a:p>
        </p:txBody>
      </p:sp>
      <p:sp>
        <p:nvSpPr>
          <p:cNvPr id="4" name="Rectangle 3"/>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8534400" y="5867400"/>
            <a:ext cx="1943100" cy="914400"/>
            <a:chOff x="7620000" y="4429682"/>
            <a:chExt cx="1295400" cy="609600"/>
          </a:xfrm>
        </p:grpSpPr>
        <p:sp>
          <p:nvSpPr>
            <p:cNvPr id="8" name="Rectangle 7"/>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pic>
        <p:nvPicPr>
          <p:cNvPr id="10" name="Picture 3" descr="T:\Inst_Pics\Photos\Arroyo Colorado\Watershed Trip 4-24-08\AC next to Ford Place under 83 in Harlingen 4-08 (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
          <a:stretch/>
        </p:blipFill>
        <p:spPr bwMode="auto">
          <a:xfrm>
            <a:off x="1525139" y="3433157"/>
            <a:ext cx="7009261" cy="273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1"/>
            <a:ext cx="8229600" cy="1016000"/>
          </a:xfrm>
        </p:spPr>
        <p:txBody>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Goals</a:t>
            </a:r>
            <a:endParaRPr lang="en-US" dirty="0"/>
          </a:p>
        </p:txBody>
      </p:sp>
      <p:sp>
        <p:nvSpPr>
          <p:cNvPr id="3" name="Content Placeholder 2"/>
          <p:cNvSpPr>
            <a:spLocks noGrp="1"/>
          </p:cNvSpPr>
          <p:nvPr>
            <p:ph idx="1"/>
          </p:nvPr>
        </p:nvSpPr>
        <p:spPr>
          <a:xfrm>
            <a:off x="814647" y="990601"/>
            <a:ext cx="9548561" cy="5033964"/>
          </a:xfrm>
        </p:spPr>
        <p:txBody>
          <a:bodyPr>
            <a:normAutofit/>
          </a:bodyPr>
          <a:lstStyle/>
          <a:p>
            <a:r>
              <a:rPr lang="en-US" sz="3000" dirty="0">
                <a:latin typeface="Arial" panose="020B0604020202020204" pitchFamily="34" charset="0"/>
                <a:cs typeface="Arial" panose="020B0604020202020204" pitchFamily="34" charset="0"/>
              </a:rPr>
              <a:t>Improve water quality</a:t>
            </a:r>
          </a:p>
          <a:p>
            <a:pPr lvl="1"/>
            <a:r>
              <a:rPr lang="en-US" sz="3000" dirty="0">
                <a:latin typeface="Arial" panose="020B0604020202020204" pitchFamily="34" charset="0"/>
                <a:cs typeface="Arial" panose="020B0604020202020204" pitchFamily="34" charset="0"/>
              </a:rPr>
              <a:t>Reduce irrigation return flows</a:t>
            </a:r>
          </a:p>
          <a:p>
            <a:pPr lvl="1"/>
            <a:r>
              <a:rPr lang="en-US" sz="3000" dirty="0">
                <a:latin typeface="Arial" panose="020B0604020202020204" pitchFamily="34" charset="0"/>
                <a:cs typeface="Arial" panose="020B0604020202020204" pitchFamily="34" charset="0"/>
              </a:rPr>
              <a:t>Better manage nutrients</a:t>
            </a:r>
          </a:p>
          <a:p>
            <a:pPr lvl="1"/>
            <a:r>
              <a:rPr lang="en-US" sz="3000" dirty="0">
                <a:latin typeface="Arial" panose="020B0604020202020204" pitchFamily="34" charset="0"/>
                <a:cs typeface="Arial" panose="020B0604020202020204" pitchFamily="34" charset="0"/>
              </a:rPr>
              <a:t>Decrease runoff &amp; loss of soil &amp; nutrients</a:t>
            </a:r>
          </a:p>
          <a:p>
            <a:endParaRPr lang="en-US" sz="18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Maintain/increase ag productivity/profitability</a:t>
            </a:r>
          </a:p>
          <a:p>
            <a:pPr marL="0" indent="0">
              <a:buNone/>
            </a:pPr>
            <a:endParaRPr lang="en-US" dirty="0"/>
          </a:p>
        </p:txBody>
      </p:sp>
      <p:sp>
        <p:nvSpPr>
          <p:cNvPr id="4" name="Rectangle 3"/>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8534400" y="5867400"/>
            <a:ext cx="1943100" cy="914400"/>
            <a:chOff x="7620000" y="4429682"/>
            <a:chExt cx="1295400" cy="609600"/>
          </a:xfrm>
        </p:grpSpPr>
        <p:sp>
          <p:nvSpPr>
            <p:cNvPr id="8" name="Rectangle 7"/>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pic>
        <p:nvPicPr>
          <p:cNvPr id="3074" name="Picture 2" descr="T:\Inst_Pics\Photos\Arroyo Colorado\Ag pictures in AC\cottonharvest2_Encis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63" r="3382"/>
          <a:stretch/>
        </p:blipFill>
        <p:spPr bwMode="auto">
          <a:xfrm>
            <a:off x="2427462" y="3896208"/>
            <a:ext cx="2611437" cy="23121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T:\Inst_Pics\Photos\Arroyo Colorado\Ag pictures in AC\onions - valle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94" b="2778"/>
          <a:stretch/>
        </p:blipFill>
        <p:spPr bwMode="auto">
          <a:xfrm>
            <a:off x="6096000" y="3896208"/>
            <a:ext cx="2057400" cy="2312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05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38" y="373438"/>
            <a:ext cx="10515600" cy="1325563"/>
          </a:xfrm>
        </p:spPr>
        <p:txBody>
          <a:bodyPr>
            <a:norm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Objectives</a:t>
            </a:r>
            <a:endParaRPr lang="en-US" sz="4800" dirty="0"/>
          </a:p>
        </p:txBody>
      </p:sp>
      <p:sp>
        <p:nvSpPr>
          <p:cNvPr id="3" name="Content Placeholder 2"/>
          <p:cNvSpPr>
            <a:spLocks noGrp="1"/>
          </p:cNvSpPr>
          <p:nvPr>
            <p:ph idx="1"/>
          </p:nvPr>
        </p:nvSpPr>
        <p:spPr>
          <a:xfrm>
            <a:off x="1981200" y="1498601"/>
            <a:ext cx="8229600" cy="4063999"/>
          </a:xfrm>
        </p:spPr>
        <p:txBody>
          <a:bodyPr>
            <a:normAutofit/>
          </a:bodyPr>
          <a:lstStyle/>
          <a:p>
            <a:pPr marL="514350" indent="-514350">
              <a:buFont typeface="+mj-lt"/>
              <a:buAutoNum type="arabicPeriod"/>
            </a:pPr>
            <a:r>
              <a:rPr lang="en-US" dirty="0" smtClean="0">
                <a:latin typeface="Arial" panose="020B0604020202020204" pitchFamily="34" charset="0"/>
                <a:cs typeface="Arial" panose="020B0604020202020204" pitchFamily="34" charset="0"/>
              </a:rPr>
              <a:t>Provide </a:t>
            </a:r>
            <a:r>
              <a:rPr lang="en-US" u="sng" dirty="0" smtClean="0">
                <a:latin typeface="Arial" panose="020B0604020202020204" pitchFamily="34" charset="0"/>
                <a:cs typeface="Arial" panose="020B0604020202020204" pitchFamily="34" charset="0"/>
              </a:rPr>
              <a:t>technical and financial assistance </a:t>
            </a:r>
            <a:r>
              <a:rPr lang="en-US" dirty="0" smtClean="0">
                <a:latin typeface="Arial" panose="020B0604020202020204" pitchFamily="34" charset="0"/>
                <a:cs typeface="Arial" panose="020B0604020202020204" pitchFamily="34" charset="0"/>
              </a:rPr>
              <a:t>to ag producers to improve nutrient &amp; irrigation management </a:t>
            </a:r>
          </a:p>
          <a:p>
            <a:pPr marL="514350" indent="-514350">
              <a:buFont typeface="+mj-lt"/>
              <a:buAutoNum type="arabicPeriod"/>
            </a:pPr>
            <a:endParaRPr lang="en-US" sz="1800" dirty="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Enhance adoption nutrient &amp; irrigation water management through evaluation, demonstration, and education programs</a:t>
            </a:r>
          </a:p>
          <a:p>
            <a:pPr marL="514350" indent="-514350">
              <a:buFont typeface="+mj-lt"/>
              <a:buAutoNum type="arabicPeriod"/>
            </a:pPr>
            <a:endParaRPr lang="en-US" sz="1800" dirty="0">
              <a:latin typeface="Arial" panose="020B0604020202020204" pitchFamily="34" charset="0"/>
              <a:cs typeface="Arial" panose="020B0604020202020204" pitchFamily="34" charset="0"/>
            </a:endParaRPr>
          </a:p>
          <a:p>
            <a:pPr marL="514350" indent="-514350">
              <a:buFont typeface="+mj-lt"/>
              <a:buAutoNum type="arabicPeriod"/>
            </a:pPr>
            <a:r>
              <a:rPr lang="en-US" dirty="0" smtClean="0">
                <a:latin typeface="Arial" panose="020B0604020202020204" pitchFamily="34" charset="0"/>
                <a:cs typeface="Arial" panose="020B0604020202020204" pitchFamily="34" charset="0"/>
              </a:rPr>
              <a:t>Monitor/report progress &amp; results </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0" y="6172200"/>
            <a:ext cx="12192000"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a:grpSpLocks noChangeAspect="1"/>
          </p:cNvGrpSpPr>
          <p:nvPr/>
        </p:nvGrpSpPr>
        <p:grpSpPr>
          <a:xfrm>
            <a:off x="8534400" y="5867400"/>
            <a:ext cx="1943100" cy="914400"/>
            <a:chOff x="7620000" y="4429682"/>
            <a:chExt cx="1295400" cy="609600"/>
          </a:xfrm>
        </p:grpSpPr>
        <p:sp>
          <p:nvSpPr>
            <p:cNvPr id="8" name="Rectangle 7"/>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spTree>
    <p:extLst>
      <p:ext uri="{BB962C8B-B14F-4D97-AF65-F5344CB8AC3E}">
        <p14:creationId xmlns:p14="http://schemas.microsoft.com/office/powerpoint/2010/main" val="3610282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01100" cy="685800"/>
          </a:xfrm>
        </p:spPr>
        <p:txBody>
          <a:bodyPr>
            <a:no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Key Conservation Practices</a:t>
            </a:r>
            <a:endParaRPr lang="en-US" dirty="0"/>
          </a:p>
        </p:txBody>
      </p:sp>
      <p:sp>
        <p:nvSpPr>
          <p:cNvPr id="4" name="Rectangle 3"/>
          <p:cNvSpPr/>
          <p:nvPr/>
        </p:nvSpPr>
        <p:spPr>
          <a:xfrm>
            <a:off x="0" y="6172200"/>
            <a:ext cx="12191999" cy="304800"/>
          </a:xfrm>
          <a:prstGeom prst="rect">
            <a:avLst/>
          </a:prstGeom>
          <a:solidFill>
            <a:srgbClr val="5D0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p:nvGrpSpPr>
        <p:grpSpPr>
          <a:xfrm>
            <a:off x="8534400" y="5867400"/>
            <a:ext cx="1943100" cy="914400"/>
            <a:chOff x="7620000" y="4429682"/>
            <a:chExt cx="1295400" cy="609600"/>
          </a:xfrm>
        </p:grpSpPr>
        <p:sp>
          <p:nvSpPr>
            <p:cNvPr id="6" name="Rectangle 5"/>
            <p:cNvSpPr/>
            <p:nvPr/>
          </p:nvSpPr>
          <p:spPr>
            <a:xfrm>
              <a:off x="7620000" y="4429682"/>
              <a:ext cx="1295400" cy="609600"/>
            </a:xfrm>
            <a:prstGeom prst="rect">
              <a:avLst/>
            </a:prstGeom>
            <a:solidFill>
              <a:schemeClr val="bg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510366"/>
              <a:ext cx="1143008" cy="466168"/>
            </a:xfrm>
            <a:prstGeom prst="rect">
              <a:avLst/>
            </a:prstGeom>
          </p:spPr>
        </p:pic>
      </p:grpSp>
      <p:graphicFrame>
        <p:nvGraphicFramePr>
          <p:cNvPr id="8" name="Content Placeholder 7"/>
          <p:cNvGraphicFramePr>
            <a:graphicFrameLocks noGrp="1"/>
          </p:cNvGraphicFramePr>
          <p:nvPr>
            <p:ph idx="1"/>
            <p:extLst>
              <p:ext uri="{D42A27DB-BD31-4B8C-83A1-F6EECF244321}">
                <p14:modId xmlns:p14="http://schemas.microsoft.com/office/powerpoint/2010/main" val="1172221884"/>
              </p:ext>
            </p:extLst>
          </p:nvPr>
        </p:nvGraphicFramePr>
        <p:xfrm>
          <a:off x="1601336" y="685800"/>
          <a:ext cx="6856864" cy="6095999"/>
        </p:xfrm>
        <a:graphic>
          <a:graphicData uri="http://schemas.openxmlformats.org/drawingml/2006/table">
            <a:tbl>
              <a:tblPr firstRow="1" firstCol="1" bandRow="1">
                <a:tableStyleId>{5C22544A-7EE6-4342-B048-85BDC9FD1C3A}</a:tableStyleId>
              </a:tblPr>
              <a:tblGrid>
                <a:gridCol w="1303586">
                  <a:extLst>
                    <a:ext uri="{9D8B030D-6E8A-4147-A177-3AD203B41FA5}">
                      <a16:colId xmlns:a16="http://schemas.microsoft.com/office/drawing/2014/main" val="20000"/>
                    </a:ext>
                  </a:extLst>
                </a:gridCol>
                <a:gridCol w="2281276">
                  <a:extLst>
                    <a:ext uri="{9D8B030D-6E8A-4147-A177-3AD203B41FA5}">
                      <a16:colId xmlns:a16="http://schemas.microsoft.com/office/drawing/2014/main" val="20001"/>
                    </a:ext>
                  </a:extLst>
                </a:gridCol>
                <a:gridCol w="3272002">
                  <a:extLst>
                    <a:ext uri="{9D8B030D-6E8A-4147-A177-3AD203B41FA5}">
                      <a16:colId xmlns:a16="http://schemas.microsoft.com/office/drawing/2014/main" val="20002"/>
                    </a:ext>
                  </a:extLst>
                </a:gridCol>
              </a:tblGrid>
              <a:tr h="396340">
                <a:tc>
                  <a:txBody>
                    <a:bodyPr/>
                    <a:lstStyle/>
                    <a:p>
                      <a:pPr marL="0" marR="0">
                        <a:lnSpc>
                          <a:spcPct val="115000"/>
                        </a:lnSpc>
                        <a:spcBef>
                          <a:spcPts val="0"/>
                        </a:spcBef>
                        <a:spcAft>
                          <a:spcPts val="1000"/>
                        </a:spcAft>
                      </a:pPr>
                      <a:r>
                        <a:rPr lang="en-US" sz="1200" dirty="0">
                          <a:effectLst/>
                        </a:rPr>
                        <a:t>Resource Concern</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effectLst/>
                        </a:rPr>
                        <a:t>Objectives</a:t>
                      </a:r>
                      <a:endParaRPr lang="en-US" sz="120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rPr>
                        <a:t>Specific Conservation Practices</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07160">
                <a:tc>
                  <a:txBody>
                    <a:bodyPr/>
                    <a:lstStyle/>
                    <a:p>
                      <a:pPr marL="0" marR="0">
                        <a:lnSpc>
                          <a:spcPct val="115000"/>
                        </a:lnSpc>
                        <a:spcBef>
                          <a:spcPts val="0"/>
                        </a:spcBef>
                        <a:spcAft>
                          <a:spcPts val="1000"/>
                        </a:spcAft>
                      </a:pPr>
                      <a:r>
                        <a:rPr lang="en-US" sz="1200" dirty="0">
                          <a:effectLst/>
                        </a:rPr>
                        <a:t>Water Quantity</a:t>
                      </a:r>
                    </a:p>
                    <a:p>
                      <a:pPr marL="0" marR="0">
                        <a:lnSpc>
                          <a:spcPct val="115000"/>
                        </a:lnSpc>
                        <a:spcBef>
                          <a:spcPts val="0"/>
                        </a:spcBef>
                        <a:spcAft>
                          <a:spcPts val="1000"/>
                        </a:spcAft>
                      </a:pPr>
                      <a:r>
                        <a:rPr lang="en-US" sz="1200" dirty="0">
                          <a:effectLst/>
                        </a:rPr>
                        <a:t>(National and State Resource Concern)</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rPr>
                        <a:t>Increase irrigation water use efficiency</a:t>
                      </a:r>
                    </a:p>
                    <a:p>
                      <a:pPr marL="274320" marR="0" indent="-228600">
                        <a:lnSpc>
                          <a:spcPct val="115000"/>
                        </a:lnSpc>
                        <a:spcBef>
                          <a:spcPts val="0"/>
                        </a:spcBef>
                        <a:spcAft>
                          <a:spcPts val="1000"/>
                        </a:spcAft>
                      </a:pPr>
                      <a:r>
                        <a:rPr lang="en-US" sz="1200" dirty="0">
                          <a:effectLst/>
                        </a:rPr>
                        <a:t> </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nSpc>
                          <a:spcPct val="115000"/>
                        </a:lnSpc>
                        <a:spcBef>
                          <a:spcPts val="0"/>
                        </a:spcBef>
                        <a:spcAft>
                          <a:spcPts val="0"/>
                        </a:spcAft>
                        <a:buFont typeface="Symbol"/>
                        <a:buChar char=""/>
                      </a:pPr>
                      <a:r>
                        <a:rPr lang="en-US" sz="1200" dirty="0" smtClean="0">
                          <a:effectLst/>
                        </a:rPr>
                        <a:t>Pond (378)</a:t>
                      </a:r>
                    </a:p>
                    <a:p>
                      <a:pPr marL="342900" marR="0" lvl="0" indent="-342900">
                        <a:lnSpc>
                          <a:spcPct val="115000"/>
                        </a:lnSpc>
                        <a:spcBef>
                          <a:spcPts val="0"/>
                        </a:spcBef>
                        <a:spcAft>
                          <a:spcPts val="0"/>
                        </a:spcAft>
                        <a:buFont typeface="Symbol"/>
                        <a:buChar char=""/>
                      </a:pPr>
                      <a:r>
                        <a:rPr lang="en-US" sz="1200" dirty="0" smtClean="0">
                          <a:effectLst/>
                        </a:rPr>
                        <a:t>Irrigation Water Conveyance (428)</a:t>
                      </a:r>
                    </a:p>
                    <a:p>
                      <a:pPr marL="342900" marR="0" lvl="0" indent="-342900">
                        <a:lnSpc>
                          <a:spcPct val="115000"/>
                        </a:lnSpc>
                        <a:spcBef>
                          <a:spcPts val="0"/>
                        </a:spcBef>
                        <a:spcAft>
                          <a:spcPts val="0"/>
                        </a:spcAft>
                        <a:buFont typeface="Symbol"/>
                        <a:buChar char=""/>
                      </a:pPr>
                      <a:r>
                        <a:rPr lang="en-US" sz="1200" dirty="0" smtClean="0">
                          <a:effectLst/>
                        </a:rPr>
                        <a:t>Irrigation Pipeline (430)</a:t>
                      </a:r>
                    </a:p>
                    <a:p>
                      <a:pPr marL="342900" marR="0" lvl="0" indent="-342900">
                        <a:lnSpc>
                          <a:spcPct val="115000"/>
                        </a:lnSpc>
                        <a:spcBef>
                          <a:spcPts val="0"/>
                        </a:spcBef>
                        <a:spcAft>
                          <a:spcPts val="0"/>
                        </a:spcAft>
                        <a:buFont typeface="Symbol"/>
                        <a:buChar char=""/>
                      </a:pPr>
                      <a:r>
                        <a:rPr lang="en-US" sz="1200" dirty="0" smtClean="0">
                          <a:effectLst/>
                        </a:rPr>
                        <a:t>Irrigation Reservoir (436)</a:t>
                      </a:r>
                    </a:p>
                    <a:p>
                      <a:pPr marL="342900" marR="0" lvl="0" indent="-342900">
                        <a:lnSpc>
                          <a:spcPct val="115000"/>
                        </a:lnSpc>
                        <a:spcBef>
                          <a:spcPts val="0"/>
                        </a:spcBef>
                        <a:spcAft>
                          <a:spcPts val="0"/>
                        </a:spcAft>
                        <a:buFont typeface="Symbol"/>
                        <a:buChar char=""/>
                      </a:pPr>
                      <a:r>
                        <a:rPr lang="en-US" sz="1200" dirty="0" smtClean="0">
                          <a:effectLst/>
                        </a:rPr>
                        <a:t>Irrigation System (441-443)</a:t>
                      </a:r>
                    </a:p>
                    <a:p>
                      <a:pPr marL="342900" marR="0" lvl="0" indent="-342900">
                        <a:lnSpc>
                          <a:spcPct val="115000"/>
                        </a:lnSpc>
                        <a:spcBef>
                          <a:spcPts val="0"/>
                        </a:spcBef>
                        <a:spcAft>
                          <a:spcPts val="0"/>
                        </a:spcAft>
                        <a:buFont typeface="Symbol"/>
                        <a:buChar char=""/>
                      </a:pPr>
                      <a:r>
                        <a:rPr lang="en-US" sz="1200" dirty="0" smtClean="0">
                          <a:effectLst/>
                        </a:rPr>
                        <a:t>Irrigation Water Management (449)</a:t>
                      </a:r>
                    </a:p>
                    <a:p>
                      <a:pPr marL="342900" marR="0" lvl="0" indent="-342900">
                        <a:lnSpc>
                          <a:spcPct val="115000"/>
                        </a:lnSpc>
                        <a:spcBef>
                          <a:spcPts val="0"/>
                        </a:spcBef>
                        <a:spcAft>
                          <a:spcPts val="0"/>
                        </a:spcAft>
                        <a:buFont typeface="Symbol"/>
                        <a:buChar char=""/>
                      </a:pPr>
                      <a:r>
                        <a:rPr lang="en-US" sz="1200" dirty="0" smtClean="0">
                          <a:effectLst/>
                        </a:rPr>
                        <a:t>Precision Land Forming (462)</a:t>
                      </a:r>
                    </a:p>
                    <a:p>
                      <a:pPr marL="342900" marR="0" lvl="0" indent="-342900">
                        <a:lnSpc>
                          <a:spcPct val="115000"/>
                        </a:lnSpc>
                        <a:spcBef>
                          <a:spcPts val="0"/>
                        </a:spcBef>
                        <a:spcAft>
                          <a:spcPts val="0"/>
                        </a:spcAft>
                        <a:buFont typeface="Symbol"/>
                        <a:buChar char=""/>
                      </a:pPr>
                      <a:r>
                        <a:rPr lang="en-US" sz="1200" dirty="0" smtClean="0">
                          <a:effectLst/>
                        </a:rPr>
                        <a:t>Irrigation Land Leveling (464)</a:t>
                      </a:r>
                    </a:p>
                    <a:p>
                      <a:pPr marL="342900" marR="0" lvl="0" indent="-342900">
                        <a:lnSpc>
                          <a:spcPct val="115000"/>
                        </a:lnSpc>
                        <a:spcBef>
                          <a:spcPts val="0"/>
                        </a:spcBef>
                        <a:spcAft>
                          <a:spcPts val="0"/>
                        </a:spcAft>
                        <a:buFont typeface="Symbol"/>
                        <a:buChar char=""/>
                      </a:pPr>
                      <a:r>
                        <a:rPr lang="en-US" sz="1200" dirty="0" smtClean="0">
                          <a:effectLst/>
                        </a:rPr>
                        <a:t>Irrigation Canal or Lateral (320)</a:t>
                      </a:r>
                    </a:p>
                    <a:p>
                      <a:pPr marL="342900" marR="0" lvl="0" indent="-342900">
                        <a:lnSpc>
                          <a:spcPct val="115000"/>
                        </a:lnSpc>
                        <a:spcBef>
                          <a:spcPts val="0"/>
                        </a:spcBef>
                        <a:spcAft>
                          <a:spcPts val="0"/>
                        </a:spcAft>
                        <a:buFont typeface="Symbol"/>
                        <a:buChar char=""/>
                      </a:pPr>
                      <a:r>
                        <a:rPr lang="en-US" sz="1200" dirty="0" smtClean="0">
                          <a:effectLst/>
                        </a:rPr>
                        <a:t>Irrigation Field Ditch (388)</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92499">
                <a:tc>
                  <a:txBody>
                    <a:bodyPr/>
                    <a:lstStyle/>
                    <a:p>
                      <a:pPr marL="0" marR="0">
                        <a:lnSpc>
                          <a:spcPct val="115000"/>
                        </a:lnSpc>
                        <a:spcBef>
                          <a:spcPts val="0"/>
                        </a:spcBef>
                        <a:spcAft>
                          <a:spcPts val="1000"/>
                        </a:spcAft>
                      </a:pPr>
                      <a:r>
                        <a:rPr lang="en-US" sz="1200">
                          <a:effectLst/>
                        </a:rPr>
                        <a:t>Water Quality</a:t>
                      </a:r>
                    </a:p>
                    <a:p>
                      <a:pPr marL="0" marR="0">
                        <a:lnSpc>
                          <a:spcPct val="115000"/>
                        </a:lnSpc>
                        <a:spcBef>
                          <a:spcPts val="0"/>
                        </a:spcBef>
                        <a:spcAft>
                          <a:spcPts val="1000"/>
                        </a:spcAft>
                      </a:pPr>
                      <a:r>
                        <a:rPr lang="en-US" sz="1200">
                          <a:effectLst/>
                        </a:rPr>
                        <a:t>(National and State Resource Concern)</a:t>
                      </a:r>
                      <a:endParaRPr lang="en-US" sz="120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1200" dirty="0">
                          <a:effectLst/>
                        </a:rPr>
                        <a:t>Reduce nutrients loadings to waterbodies</a:t>
                      </a:r>
                    </a:p>
                    <a:p>
                      <a:pPr marL="342900" marR="0" lvl="0" indent="-342900">
                        <a:lnSpc>
                          <a:spcPct val="115000"/>
                        </a:lnSpc>
                        <a:spcBef>
                          <a:spcPts val="0"/>
                        </a:spcBef>
                        <a:spcAft>
                          <a:spcPts val="0"/>
                        </a:spcAft>
                        <a:buFont typeface="Symbol"/>
                        <a:buChar char=""/>
                      </a:pPr>
                      <a:r>
                        <a:rPr lang="en-US" sz="1200" dirty="0">
                          <a:effectLst/>
                        </a:rPr>
                        <a:t>Reduce bacterial loadings to waterbodies</a:t>
                      </a:r>
                    </a:p>
                    <a:p>
                      <a:pPr marL="342900" marR="0" lvl="0" indent="-342900">
                        <a:lnSpc>
                          <a:spcPct val="115000"/>
                        </a:lnSpc>
                        <a:spcBef>
                          <a:spcPts val="0"/>
                        </a:spcBef>
                        <a:spcAft>
                          <a:spcPts val="0"/>
                        </a:spcAft>
                        <a:buFont typeface="Symbol"/>
                        <a:buChar char=""/>
                      </a:pPr>
                      <a:r>
                        <a:rPr lang="en-US" sz="1200" dirty="0">
                          <a:effectLst/>
                        </a:rPr>
                        <a:t>Increase dissolved oxygen </a:t>
                      </a:r>
                    </a:p>
                    <a:p>
                      <a:pPr marL="342900" marR="0" lvl="0" indent="-342900">
                        <a:lnSpc>
                          <a:spcPct val="115000"/>
                        </a:lnSpc>
                        <a:spcBef>
                          <a:spcPts val="0"/>
                        </a:spcBef>
                        <a:spcAft>
                          <a:spcPts val="0"/>
                        </a:spcAft>
                        <a:buFont typeface="Symbol"/>
                        <a:buChar char=""/>
                      </a:pPr>
                      <a:r>
                        <a:rPr lang="en-US" sz="1200" dirty="0">
                          <a:effectLst/>
                        </a:rPr>
                        <a:t>Reduce sediment entering waterbodies</a:t>
                      </a:r>
                      <a:endParaRPr lang="en-US" sz="1200" dirty="0">
                        <a:effectLst/>
                        <a:latin typeface="Times New Roman"/>
                        <a:ea typeface="Times New Roman"/>
                        <a:cs typeface="Times New Roman"/>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nSpc>
                          <a:spcPct val="115000"/>
                        </a:lnSpc>
                        <a:spcBef>
                          <a:spcPts val="0"/>
                        </a:spcBef>
                        <a:spcAft>
                          <a:spcPts val="0"/>
                        </a:spcAft>
                        <a:buFont typeface="Symbol"/>
                        <a:buChar char=""/>
                      </a:pPr>
                      <a:r>
                        <a:rPr lang="en-US" sz="1200" dirty="0" smtClean="0">
                          <a:effectLst/>
                        </a:rPr>
                        <a:t>Conservation Crop Rotation (328)</a:t>
                      </a:r>
                    </a:p>
                    <a:p>
                      <a:pPr marL="342900" marR="0" lvl="0" indent="-342900">
                        <a:lnSpc>
                          <a:spcPct val="115000"/>
                        </a:lnSpc>
                        <a:spcBef>
                          <a:spcPts val="0"/>
                        </a:spcBef>
                        <a:spcAft>
                          <a:spcPts val="0"/>
                        </a:spcAft>
                        <a:buFont typeface="Symbol"/>
                        <a:buChar char=""/>
                      </a:pPr>
                      <a:r>
                        <a:rPr lang="en-US" sz="1200" dirty="0" smtClean="0">
                          <a:effectLst/>
                        </a:rPr>
                        <a:t>Residue Management (329, 344, 345, 346)</a:t>
                      </a:r>
                    </a:p>
                    <a:p>
                      <a:pPr marL="342900" marR="0" lvl="0" indent="-342900">
                        <a:lnSpc>
                          <a:spcPct val="115000"/>
                        </a:lnSpc>
                        <a:spcBef>
                          <a:spcPts val="0"/>
                        </a:spcBef>
                        <a:spcAft>
                          <a:spcPts val="0"/>
                        </a:spcAft>
                        <a:buFont typeface="Symbol"/>
                        <a:buChar char=""/>
                      </a:pPr>
                      <a:r>
                        <a:rPr lang="en-US" sz="1200" dirty="0" smtClean="0">
                          <a:effectLst/>
                        </a:rPr>
                        <a:t>Cover Crop (340)</a:t>
                      </a:r>
                    </a:p>
                    <a:p>
                      <a:pPr marL="342900" marR="0" lvl="0" indent="-342900">
                        <a:lnSpc>
                          <a:spcPct val="115000"/>
                        </a:lnSpc>
                        <a:spcBef>
                          <a:spcPts val="0"/>
                        </a:spcBef>
                        <a:spcAft>
                          <a:spcPts val="0"/>
                        </a:spcAft>
                        <a:buFont typeface="Symbol"/>
                        <a:buChar char=""/>
                      </a:pPr>
                      <a:r>
                        <a:rPr lang="en-US" sz="1200" dirty="0" smtClean="0">
                          <a:effectLst/>
                        </a:rPr>
                        <a:t>Filter Strip (393)</a:t>
                      </a:r>
                    </a:p>
                    <a:p>
                      <a:pPr marL="342900" marR="0" lvl="0" indent="-342900">
                        <a:lnSpc>
                          <a:spcPct val="115000"/>
                        </a:lnSpc>
                        <a:spcBef>
                          <a:spcPts val="0"/>
                        </a:spcBef>
                        <a:spcAft>
                          <a:spcPts val="0"/>
                        </a:spcAft>
                        <a:buFont typeface="Symbol"/>
                        <a:buChar char=""/>
                      </a:pPr>
                      <a:r>
                        <a:rPr lang="en-US" sz="1200" dirty="0" smtClean="0">
                          <a:effectLst/>
                        </a:rPr>
                        <a:t>Grade Stabilization Structures (410)</a:t>
                      </a:r>
                    </a:p>
                    <a:p>
                      <a:pPr marL="342900" marR="0" lvl="0" indent="-342900">
                        <a:lnSpc>
                          <a:spcPct val="115000"/>
                        </a:lnSpc>
                        <a:spcBef>
                          <a:spcPts val="0"/>
                        </a:spcBef>
                        <a:spcAft>
                          <a:spcPts val="0"/>
                        </a:spcAft>
                        <a:buFont typeface="Symbol"/>
                        <a:buChar char=""/>
                      </a:pPr>
                      <a:r>
                        <a:rPr lang="en-US" sz="1200" dirty="0" smtClean="0">
                          <a:effectLst/>
                        </a:rPr>
                        <a:t>Irrigation Pipeline (430)</a:t>
                      </a:r>
                    </a:p>
                    <a:p>
                      <a:pPr marL="342900" marR="0" lvl="0" indent="-342900">
                        <a:lnSpc>
                          <a:spcPct val="115000"/>
                        </a:lnSpc>
                        <a:spcBef>
                          <a:spcPts val="0"/>
                        </a:spcBef>
                        <a:spcAft>
                          <a:spcPts val="0"/>
                        </a:spcAft>
                        <a:buFont typeface="Symbol"/>
                        <a:buChar char=""/>
                      </a:pPr>
                      <a:r>
                        <a:rPr lang="en-US" sz="1200" dirty="0" smtClean="0">
                          <a:effectLst/>
                        </a:rPr>
                        <a:t>Irrigation System (441-443)</a:t>
                      </a:r>
                    </a:p>
                    <a:p>
                      <a:pPr marL="342900" marR="0" lvl="0" indent="-342900">
                        <a:lnSpc>
                          <a:spcPct val="115000"/>
                        </a:lnSpc>
                        <a:spcBef>
                          <a:spcPts val="0"/>
                        </a:spcBef>
                        <a:spcAft>
                          <a:spcPts val="0"/>
                        </a:spcAft>
                        <a:buFont typeface="Symbol"/>
                        <a:buChar char=""/>
                      </a:pPr>
                      <a:r>
                        <a:rPr lang="en-US" sz="1200" dirty="0" smtClean="0">
                          <a:effectLst/>
                        </a:rPr>
                        <a:t>Irrigation </a:t>
                      </a:r>
                      <a:r>
                        <a:rPr lang="en-US" sz="1200" dirty="0" err="1" smtClean="0">
                          <a:effectLst/>
                        </a:rPr>
                        <a:t>Tailwater</a:t>
                      </a:r>
                      <a:r>
                        <a:rPr lang="en-US" sz="1200" dirty="0" smtClean="0">
                          <a:effectLst/>
                        </a:rPr>
                        <a:t> Recovery (447)</a:t>
                      </a:r>
                    </a:p>
                    <a:p>
                      <a:pPr marL="342900" marR="0" lvl="0" indent="-342900">
                        <a:lnSpc>
                          <a:spcPct val="115000"/>
                        </a:lnSpc>
                        <a:spcBef>
                          <a:spcPts val="0"/>
                        </a:spcBef>
                        <a:spcAft>
                          <a:spcPts val="0"/>
                        </a:spcAft>
                        <a:buFont typeface="Symbol"/>
                        <a:buChar char=""/>
                      </a:pPr>
                      <a:r>
                        <a:rPr lang="en-US" sz="1200" dirty="0" smtClean="0">
                          <a:effectLst/>
                        </a:rPr>
                        <a:t>Irrigation Water Management (449)</a:t>
                      </a:r>
                    </a:p>
                    <a:p>
                      <a:pPr marL="342900" marR="0" lvl="0" indent="-342900">
                        <a:lnSpc>
                          <a:spcPct val="115000"/>
                        </a:lnSpc>
                        <a:spcBef>
                          <a:spcPts val="0"/>
                        </a:spcBef>
                        <a:spcAft>
                          <a:spcPts val="0"/>
                        </a:spcAft>
                        <a:buFont typeface="Symbol"/>
                        <a:buChar char=""/>
                      </a:pPr>
                      <a:r>
                        <a:rPr lang="en-US" sz="1200" dirty="0" smtClean="0">
                          <a:effectLst/>
                        </a:rPr>
                        <a:t>Irrigation Land Leveling (464)</a:t>
                      </a:r>
                    </a:p>
                    <a:p>
                      <a:pPr marL="342900" marR="0" lvl="0" indent="-342900">
                        <a:lnSpc>
                          <a:spcPct val="115000"/>
                        </a:lnSpc>
                        <a:spcBef>
                          <a:spcPts val="0"/>
                        </a:spcBef>
                        <a:spcAft>
                          <a:spcPts val="0"/>
                        </a:spcAft>
                        <a:buFont typeface="Symbol"/>
                        <a:buChar char=""/>
                      </a:pPr>
                      <a:r>
                        <a:rPr lang="en-US" sz="1200" dirty="0" smtClean="0">
                          <a:effectLst/>
                        </a:rPr>
                        <a:t>Forage and Biomass Planting (512)</a:t>
                      </a:r>
                    </a:p>
                    <a:p>
                      <a:pPr marL="342900" marR="0" lvl="0" indent="-342900">
                        <a:lnSpc>
                          <a:spcPct val="115000"/>
                        </a:lnSpc>
                        <a:spcBef>
                          <a:spcPts val="0"/>
                        </a:spcBef>
                        <a:spcAft>
                          <a:spcPts val="0"/>
                        </a:spcAft>
                        <a:buFont typeface="Symbol"/>
                        <a:buChar char=""/>
                      </a:pPr>
                      <a:r>
                        <a:rPr lang="en-US" sz="1200" dirty="0" smtClean="0">
                          <a:effectLst/>
                        </a:rPr>
                        <a:t>Nutrient Management (590)</a:t>
                      </a:r>
                    </a:p>
                    <a:p>
                      <a:pPr marL="342900" marR="0" lvl="0" indent="-342900">
                        <a:lnSpc>
                          <a:spcPct val="115000"/>
                        </a:lnSpc>
                        <a:spcBef>
                          <a:spcPts val="0"/>
                        </a:spcBef>
                        <a:spcAft>
                          <a:spcPts val="0"/>
                        </a:spcAft>
                        <a:buFont typeface="Symbol"/>
                        <a:buChar char=""/>
                      </a:pPr>
                      <a:r>
                        <a:rPr lang="en-US" sz="1200" dirty="0" smtClean="0">
                          <a:effectLst/>
                        </a:rPr>
                        <a:t>Subsurface Drain (606)</a:t>
                      </a:r>
                    </a:p>
                    <a:p>
                      <a:pPr marL="342900" marR="0" lvl="0" indent="-342900">
                        <a:lnSpc>
                          <a:spcPct val="115000"/>
                        </a:lnSpc>
                        <a:spcBef>
                          <a:spcPts val="0"/>
                        </a:spcBef>
                        <a:spcAft>
                          <a:spcPts val="0"/>
                        </a:spcAft>
                        <a:buFont typeface="Symbol"/>
                        <a:buChar char=""/>
                      </a:pPr>
                      <a:r>
                        <a:rPr lang="en-US" sz="1200" dirty="0" smtClean="0">
                          <a:effectLst/>
                        </a:rPr>
                        <a:t>Constructed Wetland (656)</a:t>
                      </a:r>
                    </a:p>
                    <a:p>
                      <a:pPr marL="342900" marR="0" lvl="0" indent="-342900">
                        <a:lnSpc>
                          <a:spcPct val="115000"/>
                        </a:lnSpc>
                        <a:spcBef>
                          <a:spcPts val="0"/>
                        </a:spcBef>
                        <a:spcAft>
                          <a:spcPts val="0"/>
                        </a:spcAft>
                        <a:buFont typeface="Symbol"/>
                        <a:buChar char=""/>
                      </a:pPr>
                      <a:r>
                        <a:rPr lang="en-US" sz="1200" dirty="0" smtClean="0">
                          <a:effectLst/>
                        </a:rPr>
                        <a:t>Wetland Restoration (657)</a:t>
                      </a:r>
                    </a:p>
                    <a:p>
                      <a:pPr marL="342900" marR="0" lvl="0" indent="-342900">
                        <a:lnSpc>
                          <a:spcPct val="115000"/>
                        </a:lnSpc>
                        <a:spcBef>
                          <a:spcPts val="0"/>
                        </a:spcBef>
                        <a:spcAft>
                          <a:spcPts val="0"/>
                        </a:spcAft>
                        <a:buFont typeface="Symbol"/>
                        <a:buChar char=""/>
                      </a:pPr>
                      <a:r>
                        <a:rPr lang="en-US" sz="1200" dirty="0" smtClean="0">
                          <a:effectLst/>
                        </a:rPr>
                        <a:t>Wetland Creation (658)</a:t>
                      </a:r>
                    </a:p>
                    <a:p>
                      <a:pPr marL="342900" marR="0" lvl="0" indent="-342900">
                        <a:lnSpc>
                          <a:spcPct val="115000"/>
                        </a:lnSpc>
                        <a:spcBef>
                          <a:spcPts val="0"/>
                        </a:spcBef>
                        <a:spcAft>
                          <a:spcPts val="0"/>
                        </a:spcAft>
                        <a:buFont typeface="Symbol"/>
                        <a:buChar char=""/>
                      </a:pPr>
                      <a:r>
                        <a:rPr lang="en-US" sz="1200" dirty="0" smtClean="0">
                          <a:effectLst/>
                        </a:rPr>
                        <a:t>Wetland Enhancement (659)</a:t>
                      </a:r>
                      <a:endParaRPr lang="en-US" sz="1200" dirty="0">
                        <a:effectLst/>
                      </a:endParaRPr>
                    </a:p>
                  </a:txBody>
                  <a:tcPr marL="55518" marR="55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3534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5060</TotalTime>
  <Words>800</Words>
  <Application>Microsoft Office PowerPoint</Application>
  <PresentationFormat>Widescreen</PresentationFormat>
  <Paragraphs>119</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Symbol</vt:lpstr>
      <vt:lpstr>Times New Roman</vt:lpstr>
      <vt:lpstr>Wingdings 2</vt:lpstr>
      <vt:lpstr>Office Theme</vt:lpstr>
      <vt:lpstr>Texas Water Resources Institute</vt:lpstr>
      <vt:lpstr>Texas Water Resources Institute</vt:lpstr>
      <vt:lpstr>What is RCPP?</vt:lpstr>
      <vt:lpstr>What is RCPP?</vt:lpstr>
      <vt:lpstr>2014-2015 Texas RCPP Projects</vt:lpstr>
      <vt:lpstr>Goals</vt:lpstr>
      <vt:lpstr>Goals</vt:lpstr>
      <vt:lpstr>  Objectives</vt:lpstr>
      <vt:lpstr>Key Conservation Practices</vt:lpstr>
      <vt:lpstr>  Conservation Reserve Program: Clean Lakes, Estuaries  and Rivers (CLEAR) - Bioreactors and Saturated Buffers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Water Resources Institute</dc:title>
  <dc:creator>Victor</dc:creator>
  <cp:lastModifiedBy>Victor Gutierrez</cp:lastModifiedBy>
  <cp:revision>41</cp:revision>
  <dcterms:created xsi:type="dcterms:W3CDTF">2017-05-02T13:42:34Z</dcterms:created>
  <dcterms:modified xsi:type="dcterms:W3CDTF">2018-03-08T17:12:27Z</dcterms:modified>
</cp:coreProperties>
</file>